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8"/>
  </p:notesMasterIdLst>
  <p:sldIdLst>
    <p:sldId id="256" r:id="rId2"/>
    <p:sldId id="302" r:id="rId3"/>
    <p:sldId id="303" r:id="rId4"/>
    <p:sldId id="311" r:id="rId5"/>
    <p:sldId id="304" r:id="rId6"/>
    <p:sldId id="289" r:id="rId7"/>
    <p:sldId id="290" r:id="rId8"/>
    <p:sldId id="291" r:id="rId9"/>
    <p:sldId id="293" r:id="rId10"/>
    <p:sldId id="286" r:id="rId11"/>
    <p:sldId id="292" r:id="rId12"/>
    <p:sldId id="287" r:id="rId13"/>
    <p:sldId id="288" r:id="rId14"/>
    <p:sldId id="294" r:id="rId15"/>
    <p:sldId id="306" r:id="rId16"/>
    <p:sldId id="307" r:id="rId17"/>
    <p:sldId id="295" r:id="rId18"/>
    <p:sldId id="296" r:id="rId19"/>
    <p:sldId id="297" r:id="rId20"/>
    <p:sldId id="260" r:id="rId21"/>
    <p:sldId id="261" r:id="rId22"/>
    <p:sldId id="298" r:id="rId23"/>
    <p:sldId id="262" r:id="rId24"/>
    <p:sldId id="299" r:id="rId25"/>
    <p:sldId id="300" r:id="rId26"/>
    <p:sldId id="301" r:id="rId27"/>
    <p:sldId id="263" r:id="rId28"/>
    <p:sldId id="279" r:id="rId29"/>
    <p:sldId id="273" r:id="rId30"/>
    <p:sldId id="264" r:id="rId31"/>
    <p:sldId id="265" r:id="rId32"/>
    <p:sldId id="280" r:id="rId33"/>
    <p:sldId id="266" r:id="rId34"/>
    <p:sldId id="282" r:id="rId35"/>
    <p:sldId id="267" r:id="rId36"/>
    <p:sldId id="309" r:id="rId3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95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CC"/>
    <a:srgbClr val="00FF99"/>
    <a:srgbClr val="FFDDD5"/>
    <a:srgbClr val="FFB09D"/>
    <a:srgbClr val="FF9C85"/>
    <a:srgbClr val="FF3300"/>
    <a:srgbClr val="99C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>
        <p:guide orient="horz" pos="4295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37" d="100"/>
          <a:sy n="37" d="100"/>
        </p:scale>
        <p:origin x="-14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7049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7075" y="0"/>
            <a:ext cx="10509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2997200" cy="1227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noProof="0" smtClean="0"/>
              <a:t>Щелчок правит 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69363"/>
            <a:ext cx="16795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499225" y="8869363"/>
            <a:ext cx="3587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956F31A-6DC2-4090-9C95-2D62D16625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69578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6D29B85-B595-405D-98EA-FFFD6D937A62}" type="slidenum">
              <a:rPr lang="ru-RU" altLang="ru-RU" sz="1200"/>
              <a:pPr/>
              <a:t>1</a:t>
            </a:fld>
            <a:endParaRPr lang="ru-RU" altLang="ru-RU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1571625" cy="274638"/>
          </a:xfrm>
          <a:noFill/>
        </p:spPr>
        <p:txBody>
          <a:bodyPr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405850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5B27395-B8E3-4237-A0A7-FA5594994EBB}" type="slidenum">
              <a:rPr lang="ru-RU" altLang="ru-RU" sz="1200"/>
              <a:pPr/>
              <a:t>12</a:t>
            </a:fld>
            <a:endParaRPr lang="ru-RU" altLang="ru-RU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29000" y="2400300"/>
            <a:ext cx="0" cy="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38638"/>
            <a:ext cx="1571625" cy="274637"/>
          </a:xfrm>
          <a:noFill/>
        </p:spPr>
        <p:txBody>
          <a:bodyPr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578256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4247E-E34A-4366-A0C9-045C3A4A95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75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2AF09-3AC7-4E84-8727-9A6420A387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146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40382-9C59-4351-8F03-8E9D7F17DE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094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EEFC1-94E1-4F82-9C93-355D4E7C1B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942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F183A-1542-45BE-9417-024EF34BC2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008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416DB-E6F4-4A47-8566-B4A151B907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183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4B5729-16A0-4D5E-9588-CD91C84EFB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32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B7E22-EC89-4A04-9B99-8518538948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431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CEE27-8D67-4184-88D2-8D688F641D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64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73238-A07C-40A7-B659-B6B5D33E1E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23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FABFC-201D-423B-BAC2-1E6836955B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839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Щелчок правит 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Щелчок правит 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67750" y="6400800"/>
            <a:ext cx="476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smtClean="0"/>
            </a:lvl1pPr>
          </a:lstStyle>
          <a:p>
            <a:pPr>
              <a:defRPr/>
            </a:pPr>
            <a:fld id="{2B1EBBEE-7AF3-4EB8-B87A-C3EEEA708B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w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46ED293-BCD1-452D-917D-3434A2B210E2}" type="slidenum">
              <a:rPr lang="ru-RU" altLang="ru-RU" sz="1400" b="0"/>
              <a:pPr/>
              <a:t>1</a:t>
            </a:fld>
            <a:endParaRPr lang="ru-RU" altLang="ru-RU" sz="1400" b="0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438400"/>
            <a:ext cx="7772400" cy="1143000"/>
          </a:xfrm>
        </p:spPr>
        <p:txBody>
          <a:bodyPr/>
          <a:lstStyle/>
          <a:p>
            <a:r>
              <a:rPr lang="ru-RU" altLang="ru-RU" sz="10600" dirty="0" smtClean="0">
                <a:solidFill>
                  <a:srgbClr val="FF0000"/>
                </a:solidFill>
              </a:rPr>
              <a:t>Тема 2. </a:t>
            </a:r>
            <a:br>
              <a:rPr lang="ru-RU" altLang="ru-RU" sz="10600" dirty="0" smtClean="0">
                <a:solidFill>
                  <a:srgbClr val="FF0000"/>
                </a:solidFill>
              </a:rPr>
            </a:br>
            <a:r>
              <a:rPr lang="ru-RU" altLang="ru-RU" sz="10600" dirty="0" smtClean="0">
                <a:solidFill>
                  <a:srgbClr val="FF0000"/>
                </a:solidFill>
              </a:rPr>
              <a:t>Ферменты и их свойства</a:t>
            </a:r>
            <a:r>
              <a:rPr lang="ru-RU" altLang="ru-RU" sz="6600" dirty="0" smtClean="0"/>
              <a:t> 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1DE2CBA-FA98-4DD7-91F0-B7E3A8DCE1AF}" type="slidenum">
              <a:rPr lang="ru-RU" altLang="ru-RU" sz="1400" b="0"/>
              <a:pPr/>
              <a:t>10</a:t>
            </a:fld>
            <a:endParaRPr lang="ru-RU" altLang="ru-RU" sz="1400" b="0"/>
          </a:p>
        </p:txBody>
      </p:sp>
      <p:sp>
        <p:nvSpPr>
          <p:cNvPr id="12291" name="Freeform 2"/>
          <p:cNvSpPr>
            <a:spLocks/>
          </p:cNvSpPr>
          <p:nvPr/>
        </p:nvSpPr>
        <p:spPr bwMode="auto">
          <a:xfrm>
            <a:off x="236538" y="666750"/>
            <a:ext cx="6724650" cy="3200400"/>
          </a:xfrm>
          <a:custGeom>
            <a:avLst/>
            <a:gdLst>
              <a:gd name="T0" fmla="*/ 0 w 4236"/>
              <a:gd name="T1" fmla="*/ 0 h 2016"/>
              <a:gd name="T2" fmla="*/ 2362200 w 4236"/>
              <a:gd name="T3" fmla="*/ 0 h 2016"/>
              <a:gd name="T4" fmla="*/ 2381250 w 4236"/>
              <a:gd name="T5" fmla="*/ 1409700 h 2016"/>
              <a:gd name="T6" fmla="*/ 6705600 w 4236"/>
              <a:gd name="T7" fmla="*/ 1409700 h 2016"/>
              <a:gd name="T8" fmla="*/ 6724650 w 4236"/>
              <a:gd name="T9" fmla="*/ 2819400 h 2016"/>
              <a:gd name="T10" fmla="*/ 3600450 w 4236"/>
              <a:gd name="T11" fmla="*/ 3162300 h 2016"/>
              <a:gd name="T12" fmla="*/ 19050 w 4236"/>
              <a:gd name="T13" fmla="*/ 3200400 h 2016"/>
              <a:gd name="T14" fmla="*/ 0 w 4236"/>
              <a:gd name="T15" fmla="*/ 0 h 20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236" h="2016">
                <a:moveTo>
                  <a:pt x="0" y="0"/>
                </a:moveTo>
                <a:lnTo>
                  <a:pt x="1488" y="0"/>
                </a:lnTo>
                <a:lnTo>
                  <a:pt x="1500" y="888"/>
                </a:lnTo>
                <a:lnTo>
                  <a:pt x="4224" y="888"/>
                </a:lnTo>
                <a:lnTo>
                  <a:pt x="4236" y="1776"/>
                </a:lnTo>
                <a:cubicBezTo>
                  <a:pt x="4236" y="1776"/>
                  <a:pt x="2268" y="1992"/>
                  <a:pt x="2268" y="1992"/>
                </a:cubicBezTo>
                <a:cubicBezTo>
                  <a:pt x="2268" y="1992"/>
                  <a:pt x="12" y="1968"/>
                  <a:pt x="12" y="2016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5400000" scaled="1"/>
          </a:gradFill>
          <a:ln w="38100" cap="rnd" cmpd="sng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1319213" y="266700"/>
            <a:ext cx="60467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/>
              <a:t>ЛИПОТИАМИНПИРОФОСФАТ </a:t>
            </a:r>
            <a:r>
              <a:rPr lang="ru-RU" altLang="ru-RU">
                <a:solidFill>
                  <a:srgbClr val="FF0000"/>
                </a:solidFill>
              </a:rPr>
              <a:t>(ЛТПФ)</a:t>
            </a:r>
          </a:p>
        </p:txBody>
      </p:sp>
      <p:grpSp>
        <p:nvGrpSpPr>
          <p:cNvPr id="12293" name="Group 4"/>
          <p:cNvGrpSpPr>
            <a:grpSpLocks/>
          </p:cNvGrpSpPr>
          <p:nvPr/>
        </p:nvGrpSpPr>
        <p:grpSpPr bwMode="auto">
          <a:xfrm>
            <a:off x="2789238" y="990600"/>
            <a:ext cx="4000500" cy="1104900"/>
            <a:chOff x="1992" y="852"/>
            <a:chExt cx="2520" cy="696"/>
          </a:xfrm>
        </p:grpSpPr>
        <p:sp>
          <p:nvSpPr>
            <p:cNvPr id="12326" name="Line 5"/>
            <p:cNvSpPr>
              <a:spLocks noChangeShapeType="1"/>
            </p:cNvSpPr>
            <p:nvPr/>
          </p:nvSpPr>
          <p:spPr bwMode="auto">
            <a:xfrm flipV="1">
              <a:off x="4116" y="1164"/>
              <a:ext cx="0" cy="14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2327" name="Line 6"/>
            <p:cNvSpPr>
              <a:spLocks noChangeShapeType="1"/>
            </p:cNvSpPr>
            <p:nvPr/>
          </p:nvSpPr>
          <p:spPr bwMode="auto">
            <a:xfrm flipV="1">
              <a:off x="4380" y="1164"/>
              <a:ext cx="0" cy="14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2328" name="Rectangle 7"/>
            <p:cNvSpPr>
              <a:spLocks noChangeArrowheads="1"/>
            </p:cNvSpPr>
            <p:nvPr/>
          </p:nvSpPr>
          <p:spPr bwMode="auto">
            <a:xfrm>
              <a:off x="1992" y="852"/>
              <a:ext cx="2520" cy="324"/>
            </a:xfrm>
            <a:prstGeom prst="rect">
              <a:avLst/>
            </a:prstGeom>
            <a:solidFill>
              <a:srgbClr val="F000F0"/>
            </a:solidFill>
            <a:ln w="38100">
              <a:solidFill>
                <a:srgbClr val="99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ru-RU" altLang="ru-RU">
                  <a:solidFill>
                    <a:schemeClr val="bg1"/>
                  </a:solidFill>
                </a:rPr>
                <a:t>ЛИПОЕВАЯ КИСЛОТА</a:t>
              </a:r>
              <a:endParaRPr lang="ru-RU" altLang="ru-RU"/>
            </a:p>
          </p:txBody>
        </p:sp>
        <p:sp>
          <p:nvSpPr>
            <p:cNvPr id="12329" name="Text Box 8"/>
            <p:cNvSpPr txBox="1">
              <a:spLocks noChangeArrowheads="1"/>
            </p:cNvSpPr>
            <p:nvPr/>
          </p:nvSpPr>
          <p:spPr bwMode="auto">
            <a:xfrm>
              <a:off x="4005" y="1260"/>
              <a:ext cx="4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000F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9900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ru-RU">
                  <a:solidFill>
                    <a:srgbClr val="FF0000"/>
                  </a:solidFill>
                </a:rPr>
                <a:t>S - S</a:t>
              </a:r>
              <a:endParaRPr lang="ru-RU" altLang="ru-RU"/>
            </a:p>
          </p:txBody>
        </p:sp>
      </p:grpSp>
      <p:sp>
        <p:nvSpPr>
          <p:cNvPr id="12294" name="AutoShape 9"/>
          <p:cNvSpPr>
            <a:spLocks noChangeArrowheads="1"/>
          </p:cNvSpPr>
          <p:nvPr/>
        </p:nvSpPr>
        <p:spPr bwMode="auto">
          <a:xfrm rot="1770244">
            <a:off x="593725" y="936625"/>
            <a:ext cx="1906588" cy="1685925"/>
          </a:xfrm>
          <a:prstGeom prst="hexagon">
            <a:avLst>
              <a:gd name="adj" fmla="val 28272"/>
              <a:gd name="vf" fmla="val 115470"/>
            </a:avLst>
          </a:prstGeom>
          <a:solidFill>
            <a:srgbClr val="FF0000"/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sp>
        <p:nvSpPr>
          <p:cNvPr id="12295" name="Line 10"/>
          <p:cNvSpPr>
            <a:spLocks noChangeShapeType="1"/>
          </p:cNvSpPr>
          <p:nvPr/>
        </p:nvSpPr>
        <p:spPr bwMode="auto">
          <a:xfrm flipH="1">
            <a:off x="2332038" y="1276350"/>
            <a:ext cx="457200" cy="0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2296" name="Text Box 11"/>
          <p:cNvSpPr txBox="1">
            <a:spLocks noChangeArrowheads="1"/>
          </p:cNvSpPr>
          <p:nvPr/>
        </p:nvSpPr>
        <p:spPr bwMode="auto">
          <a:xfrm>
            <a:off x="639763" y="1216025"/>
            <a:ext cx="18065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>
                <a:solidFill>
                  <a:schemeClr val="bg1"/>
                </a:solidFill>
              </a:rPr>
              <a:t>КОЛЬЦО</a:t>
            </a:r>
          </a:p>
          <a:p>
            <a:pPr algn="ctr"/>
            <a:r>
              <a:rPr lang="ru-RU" altLang="ru-RU">
                <a:solidFill>
                  <a:schemeClr val="bg1"/>
                </a:solidFill>
              </a:rPr>
              <a:t>ПИРИМИ-ДИНА</a:t>
            </a:r>
            <a:endParaRPr lang="ru-RU" altLang="ru-RU"/>
          </a:p>
        </p:txBody>
      </p:sp>
      <p:sp>
        <p:nvSpPr>
          <p:cNvPr id="12297" name="Line 12"/>
          <p:cNvSpPr>
            <a:spLocks noChangeShapeType="1"/>
          </p:cNvSpPr>
          <p:nvPr/>
        </p:nvSpPr>
        <p:spPr bwMode="auto">
          <a:xfrm>
            <a:off x="2332038" y="2228850"/>
            <a:ext cx="190500" cy="0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2298" name="Text Box 13"/>
          <p:cNvSpPr txBox="1">
            <a:spLocks noChangeArrowheads="1"/>
          </p:cNvSpPr>
          <p:nvPr/>
        </p:nvSpPr>
        <p:spPr bwMode="auto">
          <a:xfrm>
            <a:off x="2466975" y="2011363"/>
            <a:ext cx="644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000"/>
              <a:t>СН</a:t>
            </a:r>
            <a:r>
              <a:rPr lang="ru-RU" altLang="ru-RU" sz="2000" baseline="-25000"/>
              <a:t>2</a:t>
            </a:r>
            <a:endParaRPr lang="ru-RU" altLang="ru-RU" sz="2000"/>
          </a:p>
        </p:txBody>
      </p:sp>
      <p:sp>
        <p:nvSpPr>
          <p:cNvPr id="12299" name="Line 14"/>
          <p:cNvSpPr>
            <a:spLocks noChangeShapeType="1"/>
          </p:cNvSpPr>
          <p:nvPr/>
        </p:nvSpPr>
        <p:spPr bwMode="auto">
          <a:xfrm>
            <a:off x="3017838" y="2209800"/>
            <a:ext cx="438150" cy="19050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2300" name="AutoShape 15"/>
          <p:cNvSpPr>
            <a:spLocks noChangeArrowheads="1"/>
          </p:cNvSpPr>
          <p:nvPr/>
        </p:nvSpPr>
        <p:spPr bwMode="auto">
          <a:xfrm rot="10800000">
            <a:off x="3170238" y="2228850"/>
            <a:ext cx="1598612" cy="1314450"/>
          </a:xfrm>
          <a:prstGeom prst="pentagon">
            <a:avLst/>
          </a:prstGeom>
          <a:solidFill>
            <a:srgbClr val="F000F0"/>
          </a:solidFill>
          <a:ln w="38100">
            <a:solidFill>
              <a:srgbClr val="99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sp>
        <p:nvSpPr>
          <p:cNvPr id="12301" name="Line 16"/>
          <p:cNvSpPr>
            <a:spLocks noChangeShapeType="1"/>
          </p:cNvSpPr>
          <p:nvPr/>
        </p:nvSpPr>
        <p:spPr bwMode="auto">
          <a:xfrm>
            <a:off x="4789488" y="3057525"/>
            <a:ext cx="247650" cy="0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2302" name="Text Box 17"/>
          <p:cNvSpPr txBox="1">
            <a:spLocks noChangeArrowheads="1"/>
          </p:cNvSpPr>
          <p:nvPr/>
        </p:nvSpPr>
        <p:spPr bwMode="auto">
          <a:xfrm>
            <a:off x="4970463" y="2828925"/>
            <a:ext cx="2043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>
                <a:solidFill>
                  <a:srgbClr val="F000F0"/>
                </a:solidFill>
              </a:rPr>
              <a:t>СН</a:t>
            </a:r>
            <a:r>
              <a:rPr lang="ru-RU" altLang="ru-RU" baseline="-25000">
                <a:solidFill>
                  <a:srgbClr val="F000F0"/>
                </a:solidFill>
              </a:rPr>
              <a:t>2</a:t>
            </a:r>
            <a:r>
              <a:rPr lang="ru-RU" altLang="ru-RU">
                <a:solidFill>
                  <a:srgbClr val="F000F0"/>
                </a:solidFill>
              </a:rPr>
              <a:t> - СН</a:t>
            </a:r>
            <a:r>
              <a:rPr lang="ru-RU" altLang="ru-RU" baseline="-25000">
                <a:solidFill>
                  <a:srgbClr val="F000F0"/>
                </a:solidFill>
              </a:rPr>
              <a:t>2</a:t>
            </a:r>
            <a:r>
              <a:rPr lang="ru-RU" altLang="ru-RU">
                <a:solidFill>
                  <a:srgbClr val="F000F0"/>
                </a:solidFill>
              </a:rPr>
              <a:t> - О</a:t>
            </a:r>
            <a:endParaRPr lang="ru-RU" altLang="ru-RU" sz="2000" baseline="-25000"/>
          </a:p>
        </p:txBody>
      </p:sp>
      <p:sp>
        <p:nvSpPr>
          <p:cNvPr id="12303" name="Line 18"/>
          <p:cNvSpPr>
            <a:spLocks noChangeShapeType="1"/>
          </p:cNvSpPr>
          <p:nvPr/>
        </p:nvSpPr>
        <p:spPr bwMode="auto">
          <a:xfrm>
            <a:off x="6961188" y="3057525"/>
            <a:ext cx="247650" cy="0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2304" name="Oval 19"/>
          <p:cNvSpPr>
            <a:spLocks noChangeArrowheads="1"/>
          </p:cNvSpPr>
          <p:nvPr/>
        </p:nvSpPr>
        <p:spPr bwMode="auto">
          <a:xfrm>
            <a:off x="7056438" y="2781300"/>
            <a:ext cx="552450" cy="552450"/>
          </a:xfrm>
          <a:prstGeom prst="ellipse">
            <a:avLst/>
          </a:prstGeom>
          <a:solidFill>
            <a:srgbClr val="F000F0"/>
          </a:solidFill>
          <a:ln w="38100">
            <a:solidFill>
              <a:srgbClr val="9900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/>
              <a:t>Ф</a:t>
            </a:r>
            <a:endParaRPr lang="ru-RU" altLang="ru-RU" sz="2000"/>
          </a:p>
        </p:txBody>
      </p:sp>
      <p:sp>
        <p:nvSpPr>
          <p:cNvPr id="12305" name="Oval 20"/>
          <p:cNvSpPr>
            <a:spLocks noChangeArrowheads="1"/>
          </p:cNvSpPr>
          <p:nvPr/>
        </p:nvSpPr>
        <p:spPr bwMode="auto">
          <a:xfrm>
            <a:off x="3836988" y="3390900"/>
            <a:ext cx="342900" cy="28575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ru-RU" sz="2800">
                <a:solidFill>
                  <a:srgbClr val="FF0000"/>
                </a:solidFill>
              </a:rPr>
              <a:t>S</a:t>
            </a:r>
            <a:endParaRPr lang="ru-RU" altLang="ru-RU" sz="2000"/>
          </a:p>
        </p:txBody>
      </p:sp>
      <p:sp>
        <p:nvSpPr>
          <p:cNvPr id="12306" name="Oval 21"/>
          <p:cNvSpPr>
            <a:spLocks noChangeArrowheads="1"/>
          </p:cNvSpPr>
          <p:nvPr/>
        </p:nvSpPr>
        <p:spPr bwMode="auto">
          <a:xfrm>
            <a:off x="7780338" y="2781300"/>
            <a:ext cx="552450" cy="552450"/>
          </a:xfrm>
          <a:prstGeom prst="ellipse">
            <a:avLst/>
          </a:prstGeom>
          <a:solidFill>
            <a:srgbClr val="F000F0"/>
          </a:solidFill>
          <a:ln w="38100">
            <a:solidFill>
              <a:srgbClr val="9900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/>
              <a:t>Ф</a:t>
            </a:r>
            <a:endParaRPr lang="ru-RU" altLang="ru-RU" sz="2000"/>
          </a:p>
        </p:txBody>
      </p:sp>
      <p:sp>
        <p:nvSpPr>
          <p:cNvPr id="12307" name="Line 22"/>
          <p:cNvSpPr>
            <a:spLocks noChangeShapeType="1"/>
          </p:cNvSpPr>
          <p:nvPr/>
        </p:nvSpPr>
        <p:spPr bwMode="auto">
          <a:xfrm>
            <a:off x="7646988" y="3057525"/>
            <a:ext cx="171450" cy="0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2308" name="Text Box 23"/>
          <p:cNvSpPr txBox="1">
            <a:spLocks noChangeArrowheads="1"/>
          </p:cNvSpPr>
          <p:nvPr/>
        </p:nvSpPr>
        <p:spPr bwMode="auto">
          <a:xfrm>
            <a:off x="6391275" y="3649663"/>
            <a:ext cx="2097088" cy="3968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000"/>
              <a:t>ПИРОФОСФАТ</a:t>
            </a:r>
          </a:p>
        </p:txBody>
      </p:sp>
      <p:sp>
        <p:nvSpPr>
          <p:cNvPr id="12309" name="AutoShape 24"/>
          <p:cNvSpPr>
            <a:spLocks/>
          </p:cNvSpPr>
          <p:nvPr/>
        </p:nvSpPr>
        <p:spPr bwMode="auto">
          <a:xfrm rot="5389698">
            <a:off x="7665244" y="2858294"/>
            <a:ext cx="74612" cy="1333500"/>
          </a:xfrm>
          <a:prstGeom prst="rightBracket">
            <a:avLst>
              <a:gd name="adj" fmla="val 14893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sp>
        <p:nvSpPr>
          <p:cNvPr id="12310" name="Text Box 25"/>
          <p:cNvSpPr txBox="1">
            <a:spLocks noChangeArrowheads="1"/>
          </p:cNvSpPr>
          <p:nvPr/>
        </p:nvSpPr>
        <p:spPr bwMode="auto">
          <a:xfrm>
            <a:off x="3222625" y="2430463"/>
            <a:ext cx="1498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000">
                <a:solidFill>
                  <a:schemeClr val="bg1"/>
                </a:solidFill>
              </a:rPr>
              <a:t>КОЛЬЦО</a:t>
            </a:r>
          </a:p>
          <a:p>
            <a:pPr algn="ctr"/>
            <a:r>
              <a:rPr lang="ru-RU" altLang="ru-RU" sz="2000">
                <a:solidFill>
                  <a:schemeClr val="bg1"/>
                </a:solidFill>
              </a:rPr>
              <a:t> ТИАЗОЛА</a:t>
            </a:r>
          </a:p>
        </p:txBody>
      </p:sp>
      <p:sp>
        <p:nvSpPr>
          <p:cNvPr id="12311" name="Oval 26"/>
          <p:cNvSpPr>
            <a:spLocks noChangeArrowheads="1"/>
          </p:cNvSpPr>
          <p:nvPr/>
        </p:nvSpPr>
        <p:spPr bwMode="auto">
          <a:xfrm>
            <a:off x="3265488" y="2089150"/>
            <a:ext cx="687387" cy="431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ru-RU" sz="2000">
                <a:solidFill>
                  <a:srgbClr val="FFFF00"/>
                </a:solidFill>
              </a:rPr>
              <a:t>N</a:t>
            </a:r>
            <a:r>
              <a:rPr lang="en-US" altLang="ru-RU" sz="2000" baseline="30000">
                <a:solidFill>
                  <a:srgbClr val="FFFF00"/>
                </a:solidFill>
              </a:rPr>
              <a:t>+</a:t>
            </a:r>
            <a:endParaRPr lang="ru-RU" altLang="ru-RU" sz="2000">
              <a:solidFill>
                <a:schemeClr val="bg1"/>
              </a:solidFill>
            </a:endParaRPr>
          </a:p>
        </p:txBody>
      </p:sp>
      <p:sp>
        <p:nvSpPr>
          <p:cNvPr id="12312" name="Text Box 27"/>
          <p:cNvSpPr txBox="1">
            <a:spLocks noChangeArrowheads="1"/>
          </p:cNvSpPr>
          <p:nvPr/>
        </p:nvSpPr>
        <p:spPr bwMode="auto">
          <a:xfrm>
            <a:off x="346075" y="3101975"/>
            <a:ext cx="29559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3200">
                <a:solidFill>
                  <a:srgbClr val="0000FF"/>
                </a:solidFill>
              </a:rPr>
              <a:t>ТИАМИН  (В</a:t>
            </a:r>
            <a:r>
              <a:rPr lang="ru-RU" altLang="ru-RU" sz="3200" baseline="-25000">
                <a:solidFill>
                  <a:srgbClr val="0000FF"/>
                </a:solidFill>
              </a:rPr>
              <a:t>1</a:t>
            </a:r>
            <a:r>
              <a:rPr lang="ru-RU" altLang="ru-RU" sz="320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12313" name="Text Box 28"/>
          <p:cNvSpPr txBox="1">
            <a:spLocks noChangeArrowheads="1"/>
          </p:cNvSpPr>
          <p:nvPr/>
        </p:nvSpPr>
        <p:spPr bwMode="auto">
          <a:xfrm>
            <a:off x="142662" y="4146656"/>
            <a:ext cx="8833419" cy="1128643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ct val="80000"/>
              </a:lnSpc>
            </a:pPr>
            <a:r>
              <a:rPr lang="ru-RU" altLang="ru-RU" sz="2800" dirty="0">
                <a:solidFill>
                  <a:srgbClr val="0000FF"/>
                </a:solidFill>
              </a:rPr>
              <a:t>ЛТПФ</a:t>
            </a:r>
            <a:r>
              <a:rPr lang="ru-RU" altLang="ru-RU" sz="2800" dirty="0"/>
              <a:t> входит в состав ферментов, осуществляющих окислительное </a:t>
            </a:r>
            <a:r>
              <a:rPr lang="ru-RU" altLang="ru-RU" sz="2800" dirty="0" err="1" smtClean="0"/>
              <a:t>декарбоксилирование</a:t>
            </a:r>
            <a:r>
              <a:rPr lang="ru-RU" altLang="ru-RU" sz="2800" dirty="0" smtClean="0"/>
              <a:t> </a:t>
            </a:r>
            <a:r>
              <a:rPr lang="ru-RU" altLang="ru-RU" sz="2800" dirty="0">
                <a:sym typeface="Symbol" panose="05050102010706020507" pitchFamily="18" charset="2"/>
              </a:rPr>
              <a:t></a:t>
            </a:r>
            <a:r>
              <a:rPr lang="ru-RU" altLang="ru-RU" sz="2800" dirty="0"/>
              <a:t> -кетокислот (пировиноградной, </a:t>
            </a:r>
            <a:r>
              <a:rPr lang="ru-RU" altLang="ru-RU" sz="2800" dirty="0">
                <a:sym typeface="Symbol" panose="05050102010706020507" pitchFamily="18" charset="2"/>
              </a:rPr>
              <a:t></a:t>
            </a:r>
            <a:r>
              <a:rPr lang="ru-RU" altLang="ru-RU" sz="2800" dirty="0"/>
              <a:t> -кетоглутаровой)</a:t>
            </a:r>
          </a:p>
        </p:txBody>
      </p:sp>
      <p:grpSp>
        <p:nvGrpSpPr>
          <p:cNvPr id="12314" name="Group 29"/>
          <p:cNvGrpSpPr>
            <a:grpSpLocks/>
          </p:cNvGrpSpPr>
          <p:nvPr/>
        </p:nvGrpSpPr>
        <p:grpSpPr bwMode="auto">
          <a:xfrm>
            <a:off x="973138" y="5287146"/>
            <a:ext cx="2044700" cy="682625"/>
            <a:chOff x="245" y="3535"/>
            <a:chExt cx="1288" cy="430"/>
          </a:xfrm>
        </p:grpSpPr>
        <p:sp>
          <p:nvSpPr>
            <p:cNvPr id="12322" name="Text Box 30"/>
            <p:cNvSpPr txBox="1">
              <a:spLocks noChangeArrowheads="1"/>
            </p:cNvSpPr>
            <p:nvPr/>
          </p:nvSpPr>
          <p:spPr bwMode="auto">
            <a:xfrm>
              <a:off x="245" y="3715"/>
              <a:ext cx="12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000F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9900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ru-RU" altLang="ru-RU" sz="2000" dirty="0"/>
                <a:t>СН</a:t>
              </a:r>
              <a:r>
                <a:rPr lang="ru-RU" altLang="ru-RU" sz="2000" baseline="-25000" dirty="0"/>
                <a:t>3  </a:t>
              </a:r>
              <a:r>
                <a:rPr lang="ru-RU" altLang="ru-RU" sz="2000" dirty="0"/>
                <a:t>- </a:t>
              </a:r>
              <a:r>
                <a:rPr lang="ru-RU" altLang="ru-RU" sz="2000" dirty="0">
                  <a:solidFill>
                    <a:srgbClr val="FF0000"/>
                  </a:solidFill>
                </a:rPr>
                <a:t>С</a:t>
              </a:r>
              <a:r>
                <a:rPr lang="ru-RU" altLang="ru-RU" sz="2000" dirty="0"/>
                <a:t> - СООН</a:t>
              </a:r>
            </a:p>
          </p:txBody>
        </p:sp>
        <p:sp>
          <p:nvSpPr>
            <p:cNvPr id="12323" name="Line 31"/>
            <p:cNvSpPr>
              <a:spLocks noChangeShapeType="1"/>
            </p:cNvSpPr>
            <p:nvPr/>
          </p:nvSpPr>
          <p:spPr bwMode="auto">
            <a:xfrm flipV="1">
              <a:off x="816" y="3684"/>
              <a:ext cx="84" cy="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ru-RU"/>
            </a:p>
          </p:txBody>
        </p:sp>
        <p:sp>
          <p:nvSpPr>
            <p:cNvPr id="12324" name="Line 32"/>
            <p:cNvSpPr>
              <a:spLocks noChangeShapeType="1"/>
            </p:cNvSpPr>
            <p:nvPr/>
          </p:nvSpPr>
          <p:spPr bwMode="auto">
            <a:xfrm flipV="1">
              <a:off x="852" y="3720"/>
              <a:ext cx="84" cy="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ru-RU"/>
            </a:p>
          </p:txBody>
        </p:sp>
        <p:sp>
          <p:nvSpPr>
            <p:cNvPr id="12325" name="Text Box 33"/>
            <p:cNvSpPr txBox="1">
              <a:spLocks noChangeArrowheads="1"/>
            </p:cNvSpPr>
            <p:nvPr/>
          </p:nvSpPr>
          <p:spPr bwMode="auto">
            <a:xfrm>
              <a:off x="853" y="3535"/>
              <a:ext cx="2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000F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9900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ru-RU" altLang="ru-RU" sz="2000">
                  <a:solidFill>
                    <a:srgbClr val="FF0000"/>
                  </a:solidFill>
                </a:rPr>
                <a:t>О</a:t>
              </a:r>
              <a:endParaRPr lang="ru-RU" altLang="ru-RU" sz="2000"/>
            </a:p>
          </p:txBody>
        </p:sp>
      </p:grpSp>
      <p:grpSp>
        <p:nvGrpSpPr>
          <p:cNvPr id="12315" name="Group 34"/>
          <p:cNvGrpSpPr>
            <a:grpSpLocks/>
          </p:cNvGrpSpPr>
          <p:nvPr/>
        </p:nvGrpSpPr>
        <p:grpSpPr bwMode="auto">
          <a:xfrm>
            <a:off x="4824413" y="5272087"/>
            <a:ext cx="3663950" cy="695325"/>
            <a:chOff x="2549" y="3565"/>
            <a:chExt cx="2308" cy="438"/>
          </a:xfrm>
        </p:grpSpPr>
        <p:sp>
          <p:nvSpPr>
            <p:cNvPr id="12318" name="Text Box 35"/>
            <p:cNvSpPr txBox="1">
              <a:spLocks noChangeArrowheads="1"/>
            </p:cNvSpPr>
            <p:nvPr/>
          </p:nvSpPr>
          <p:spPr bwMode="auto">
            <a:xfrm>
              <a:off x="2549" y="3753"/>
              <a:ext cx="23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000F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9900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r"/>
              <a:r>
                <a:rPr lang="ru-RU" altLang="ru-RU" sz="2000" dirty="0"/>
                <a:t>СООН - СН</a:t>
              </a:r>
              <a:r>
                <a:rPr lang="ru-RU" altLang="ru-RU" sz="2000" baseline="-25000" dirty="0"/>
                <a:t>2</a:t>
              </a:r>
              <a:r>
                <a:rPr lang="ru-RU" altLang="ru-RU" sz="2000" dirty="0"/>
                <a:t> - СН</a:t>
              </a:r>
              <a:r>
                <a:rPr lang="ru-RU" altLang="ru-RU" sz="2000" baseline="-25000" dirty="0"/>
                <a:t>2 </a:t>
              </a:r>
              <a:r>
                <a:rPr lang="ru-RU" altLang="ru-RU" sz="2000" dirty="0"/>
                <a:t>- </a:t>
              </a:r>
              <a:r>
                <a:rPr lang="ru-RU" altLang="ru-RU" sz="2000" dirty="0">
                  <a:solidFill>
                    <a:srgbClr val="FF0000"/>
                  </a:solidFill>
                </a:rPr>
                <a:t>С</a:t>
              </a:r>
              <a:r>
                <a:rPr lang="ru-RU" altLang="ru-RU" sz="2000" dirty="0"/>
                <a:t> - СООН</a:t>
              </a:r>
            </a:p>
          </p:txBody>
        </p:sp>
        <p:sp>
          <p:nvSpPr>
            <p:cNvPr id="12319" name="Line 36"/>
            <p:cNvSpPr>
              <a:spLocks noChangeShapeType="1"/>
            </p:cNvSpPr>
            <p:nvPr/>
          </p:nvSpPr>
          <p:spPr bwMode="auto">
            <a:xfrm flipV="1">
              <a:off x="4130" y="3711"/>
              <a:ext cx="84" cy="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ru-RU"/>
            </a:p>
          </p:txBody>
        </p:sp>
        <p:sp>
          <p:nvSpPr>
            <p:cNvPr id="12320" name="Line 37"/>
            <p:cNvSpPr>
              <a:spLocks noChangeShapeType="1"/>
            </p:cNvSpPr>
            <p:nvPr/>
          </p:nvSpPr>
          <p:spPr bwMode="auto">
            <a:xfrm flipV="1">
              <a:off x="4176" y="3764"/>
              <a:ext cx="84" cy="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ru-RU"/>
            </a:p>
          </p:txBody>
        </p:sp>
        <p:sp>
          <p:nvSpPr>
            <p:cNvPr id="12321" name="Text Box 38"/>
            <p:cNvSpPr txBox="1">
              <a:spLocks noChangeArrowheads="1"/>
            </p:cNvSpPr>
            <p:nvPr/>
          </p:nvSpPr>
          <p:spPr bwMode="auto">
            <a:xfrm>
              <a:off x="4184" y="3565"/>
              <a:ext cx="2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000F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9900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ru-RU" altLang="ru-RU" sz="2000" dirty="0">
                  <a:solidFill>
                    <a:srgbClr val="FF0000"/>
                  </a:solidFill>
                </a:rPr>
                <a:t>О</a:t>
              </a:r>
              <a:endParaRPr lang="ru-RU" altLang="ru-RU" sz="2000" dirty="0"/>
            </a:p>
          </p:txBody>
        </p:sp>
      </p:grpSp>
      <p:sp>
        <p:nvSpPr>
          <p:cNvPr id="12316" name="Text Box 39"/>
          <p:cNvSpPr txBox="1">
            <a:spLocks noChangeArrowheads="1"/>
          </p:cNvSpPr>
          <p:nvPr/>
        </p:nvSpPr>
        <p:spPr bwMode="auto">
          <a:xfrm>
            <a:off x="346074" y="5789224"/>
            <a:ext cx="4029078" cy="95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/>
              <a:t>Пировиноградная </a:t>
            </a:r>
            <a:r>
              <a:rPr lang="ru-RU" altLang="ru-RU" sz="2800" dirty="0" smtClean="0"/>
              <a:t>к-та</a:t>
            </a:r>
          </a:p>
          <a:p>
            <a:pPr algn="ctr"/>
            <a:r>
              <a:rPr lang="ru-RU" altLang="ru-RU" sz="2800" dirty="0" smtClean="0"/>
              <a:t> (ПВК</a:t>
            </a:r>
            <a:r>
              <a:rPr lang="ru-RU" altLang="ru-RU" sz="2800" dirty="0"/>
              <a:t>)</a:t>
            </a:r>
          </a:p>
        </p:txBody>
      </p:sp>
      <p:sp>
        <p:nvSpPr>
          <p:cNvPr id="12317" name="Text Box 40"/>
          <p:cNvSpPr txBox="1">
            <a:spLocks noChangeArrowheads="1"/>
          </p:cNvSpPr>
          <p:nvPr/>
        </p:nvSpPr>
        <p:spPr bwMode="auto">
          <a:xfrm>
            <a:off x="4378681" y="6057474"/>
            <a:ext cx="4597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>
                <a:sym typeface="Symbol" panose="05050102010706020507" pitchFamily="18" charset="2"/>
              </a:rPr>
              <a:t></a:t>
            </a:r>
            <a:r>
              <a:rPr lang="ru-RU" altLang="ru-RU" sz="2800" dirty="0"/>
              <a:t> -Кетоглутаровая кислота</a:t>
            </a:r>
            <a:endParaRPr lang="ru-RU" alt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47493C4-A3B2-4A39-B280-105F47FDD11C}" type="slidenum">
              <a:rPr lang="ru-RU" altLang="ru-RU" sz="1400" b="0"/>
              <a:pPr/>
              <a:t>11</a:t>
            </a:fld>
            <a:endParaRPr lang="ru-RU" altLang="ru-RU" sz="1400" b="0"/>
          </a:p>
        </p:txBody>
      </p:sp>
      <p:sp>
        <p:nvSpPr>
          <p:cNvPr id="14339" name="Text Box 1026"/>
          <p:cNvSpPr txBox="1">
            <a:spLocks noChangeArrowheads="1"/>
          </p:cNvSpPr>
          <p:nvPr/>
        </p:nvSpPr>
        <p:spPr bwMode="auto">
          <a:xfrm>
            <a:off x="311149" y="396698"/>
            <a:ext cx="8858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/>
              <a:t>3) </a:t>
            </a:r>
            <a:r>
              <a:rPr lang="ru-RU" altLang="ru-RU" sz="2800" dirty="0" err="1"/>
              <a:t>Коэнзим</a:t>
            </a:r>
            <a:r>
              <a:rPr lang="ru-RU" altLang="ru-RU" sz="2800" dirty="0"/>
              <a:t> </a:t>
            </a:r>
            <a:r>
              <a:rPr lang="ru-RU" altLang="ru-RU" sz="2800" dirty="0" err="1"/>
              <a:t>ацетилирования</a:t>
            </a:r>
            <a:r>
              <a:rPr lang="ru-RU" altLang="ru-RU" sz="2800" dirty="0"/>
              <a:t> (</a:t>
            </a:r>
            <a:r>
              <a:rPr lang="ru-RU" altLang="ru-RU" sz="2800" dirty="0" err="1"/>
              <a:t>Коэнзим</a:t>
            </a:r>
            <a:r>
              <a:rPr lang="ru-RU" altLang="ru-RU" sz="2800" dirty="0"/>
              <a:t> А, </a:t>
            </a:r>
            <a:r>
              <a:rPr lang="ru-RU" altLang="ru-RU" sz="2800" dirty="0" err="1">
                <a:solidFill>
                  <a:srgbClr val="FF0000"/>
                </a:solidFill>
              </a:rPr>
              <a:t>КоА</a:t>
            </a:r>
            <a:r>
              <a:rPr lang="ru-RU" altLang="ru-RU" sz="2800" dirty="0">
                <a:solidFill>
                  <a:srgbClr val="FF0000"/>
                </a:solidFill>
              </a:rPr>
              <a:t>-</a:t>
            </a:r>
            <a:r>
              <a:rPr lang="en-US" altLang="ru-RU" sz="2800" dirty="0">
                <a:solidFill>
                  <a:srgbClr val="FF0000"/>
                </a:solidFill>
              </a:rPr>
              <a:t>S</a:t>
            </a:r>
            <a:r>
              <a:rPr lang="ru-RU" altLang="ru-RU" sz="2800" dirty="0">
                <a:solidFill>
                  <a:srgbClr val="FF0000"/>
                </a:solidFill>
              </a:rPr>
              <a:t>Н</a:t>
            </a:r>
            <a:r>
              <a:rPr lang="ru-RU" altLang="ru-RU" sz="2800" dirty="0"/>
              <a:t>)       </a:t>
            </a:r>
          </a:p>
        </p:txBody>
      </p:sp>
      <p:sp>
        <p:nvSpPr>
          <p:cNvPr id="14340" name="Text Box 1027"/>
          <p:cNvSpPr txBox="1">
            <a:spLocks noChangeArrowheads="1"/>
          </p:cNvSpPr>
          <p:nvPr/>
        </p:nvSpPr>
        <p:spPr bwMode="auto">
          <a:xfrm>
            <a:off x="1090614" y="1729079"/>
            <a:ext cx="28670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/>
              <a:t>аденин - рибоза  </a:t>
            </a:r>
          </a:p>
        </p:txBody>
      </p:sp>
      <p:sp>
        <p:nvSpPr>
          <p:cNvPr id="14341" name="Oval 1028"/>
          <p:cNvSpPr>
            <a:spLocks noChangeArrowheads="1"/>
          </p:cNvSpPr>
          <p:nvPr/>
        </p:nvSpPr>
        <p:spPr bwMode="auto">
          <a:xfrm>
            <a:off x="2784476" y="1081379"/>
            <a:ext cx="647700" cy="647700"/>
          </a:xfrm>
          <a:prstGeom prst="ellipse">
            <a:avLst/>
          </a:prstGeom>
          <a:solidFill>
            <a:srgbClr val="00FF00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/>
              <a:t>Р</a:t>
            </a:r>
          </a:p>
        </p:txBody>
      </p:sp>
      <p:sp>
        <p:nvSpPr>
          <p:cNvPr id="14342" name="Oval 1029"/>
          <p:cNvSpPr>
            <a:spLocks noChangeArrowheads="1"/>
          </p:cNvSpPr>
          <p:nvPr/>
        </p:nvSpPr>
        <p:spPr bwMode="auto">
          <a:xfrm>
            <a:off x="3832226" y="1719554"/>
            <a:ext cx="647700" cy="647700"/>
          </a:xfrm>
          <a:prstGeom prst="ellipse">
            <a:avLst/>
          </a:prstGeom>
          <a:solidFill>
            <a:srgbClr val="00FF00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/>
              <a:t>Р</a:t>
            </a:r>
          </a:p>
        </p:txBody>
      </p:sp>
      <p:sp>
        <p:nvSpPr>
          <p:cNvPr id="14343" name="Line 1030"/>
          <p:cNvSpPr>
            <a:spLocks noChangeShapeType="1"/>
          </p:cNvSpPr>
          <p:nvPr/>
        </p:nvSpPr>
        <p:spPr bwMode="auto">
          <a:xfrm>
            <a:off x="4137026" y="2424404"/>
            <a:ext cx="0" cy="180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4" name="Oval 1031"/>
          <p:cNvSpPr>
            <a:spLocks noChangeArrowheads="1"/>
          </p:cNvSpPr>
          <p:nvPr/>
        </p:nvSpPr>
        <p:spPr bwMode="auto">
          <a:xfrm>
            <a:off x="3851276" y="3262604"/>
            <a:ext cx="647700" cy="647700"/>
          </a:xfrm>
          <a:prstGeom prst="ellipse">
            <a:avLst/>
          </a:prstGeom>
          <a:solidFill>
            <a:srgbClr val="00FF00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/>
              <a:t>Р</a:t>
            </a:r>
          </a:p>
        </p:txBody>
      </p:sp>
      <p:sp>
        <p:nvSpPr>
          <p:cNvPr id="14345" name="Line 1032"/>
          <p:cNvSpPr>
            <a:spLocks noChangeShapeType="1"/>
          </p:cNvSpPr>
          <p:nvPr/>
        </p:nvSpPr>
        <p:spPr bwMode="auto">
          <a:xfrm>
            <a:off x="4137026" y="2995904"/>
            <a:ext cx="0" cy="180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6" name="Text Box 1033"/>
          <p:cNvSpPr txBox="1">
            <a:spLocks noChangeArrowheads="1"/>
          </p:cNvSpPr>
          <p:nvPr/>
        </p:nvSpPr>
        <p:spPr bwMode="auto">
          <a:xfrm>
            <a:off x="3892551" y="2529179"/>
            <a:ext cx="46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800" dirty="0"/>
              <a:t>О</a:t>
            </a:r>
          </a:p>
        </p:txBody>
      </p:sp>
      <p:sp>
        <p:nvSpPr>
          <p:cNvPr id="14347" name="Line 1034"/>
          <p:cNvSpPr>
            <a:spLocks noChangeShapeType="1"/>
          </p:cNvSpPr>
          <p:nvPr/>
        </p:nvSpPr>
        <p:spPr bwMode="auto">
          <a:xfrm>
            <a:off x="3108326" y="1767179"/>
            <a:ext cx="0" cy="1143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8" name="Line 1037"/>
          <p:cNvSpPr>
            <a:spLocks noChangeShapeType="1"/>
          </p:cNvSpPr>
          <p:nvPr/>
        </p:nvSpPr>
        <p:spPr bwMode="auto">
          <a:xfrm>
            <a:off x="3394076" y="3681704"/>
            <a:ext cx="342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9" name="Text Box 1038"/>
          <p:cNvSpPr txBox="1">
            <a:spLocks noChangeArrowheads="1"/>
          </p:cNvSpPr>
          <p:nvPr/>
        </p:nvSpPr>
        <p:spPr bwMode="auto">
          <a:xfrm>
            <a:off x="5827156" y="1027963"/>
            <a:ext cx="19637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/>
              <a:t>состоит из:</a:t>
            </a:r>
          </a:p>
        </p:txBody>
      </p:sp>
      <p:sp>
        <p:nvSpPr>
          <p:cNvPr id="14350" name="Text Box 1039"/>
          <p:cNvSpPr txBox="1">
            <a:spLocks noChangeArrowheads="1"/>
          </p:cNvSpPr>
          <p:nvPr/>
        </p:nvSpPr>
        <p:spPr bwMode="auto">
          <a:xfrm>
            <a:off x="4740274" y="1568741"/>
            <a:ext cx="39274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/>
              <a:t>1) 3-фосфоаденозин</a:t>
            </a:r>
          </a:p>
          <a:p>
            <a:pPr algn="ctr"/>
            <a:r>
              <a:rPr lang="ru-RU" altLang="ru-RU" sz="2800" dirty="0"/>
              <a:t>    </a:t>
            </a:r>
            <a:r>
              <a:rPr lang="ru-RU" altLang="ru-RU" sz="2800" dirty="0" err="1"/>
              <a:t>дифосфорная</a:t>
            </a:r>
            <a:r>
              <a:rPr lang="ru-RU" altLang="ru-RU" sz="2800" dirty="0"/>
              <a:t> к-ты</a:t>
            </a:r>
          </a:p>
        </p:txBody>
      </p:sp>
      <p:sp>
        <p:nvSpPr>
          <p:cNvPr id="14351" name="Text Box 1040"/>
          <p:cNvSpPr txBox="1">
            <a:spLocks noChangeArrowheads="1"/>
          </p:cNvSpPr>
          <p:nvPr/>
        </p:nvSpPr>
        <p:spPr bwMode="auto">
          <a:xfrm>
            <a:off x="4983400" y="2487955"/>
            <a:ext cx="365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/>
              <a:t>2) пантотеновая к-ты</a:t>
            </a:r>
          </a:p>
        </p:txBody>
      </p:sp>
      <p:sp>
        <p:nvSpPr>
          <p:cNvPr id="14352" name="Text Box 1041"/>
          <p:cNvSpPr txBox="1">
            <a:spLocks noChangeArrowheads="1"/>
          </p:cNvSpPr>
          <p:nvPr/>
        </p:nvSpPr>
        <p:spPr bwMode="auto">
          <a:xfrm>
            <a:off x="4996525" y="3031360"/>
            <a:ext cx="4025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/>
              <a:t>3) </a:t>
            </a:r>
            <a:r>
              <a:rPr lang="ru-RU" altLang="ru-RU" sz="2800" dirty="0" err="1"/>
              <a:t>тиоэтаноламина</a:t>
            </a:r>
            <a:r>
              <a:rPr lang="ru-RU" altLang="ru-RU" sz="2800" dirty="0"/>
              <a:t> (</a:t>
            </a:r>
            <a:r>
              <a:rPr lang="en-US" altLang="ru-RU" sz="2800" dirty="0"/>
              <a:t>S</a:t>
            </a:r>
            <a:r>
              <a:rPr lang="ru-RU" altLang="ru-RU" sz="2800" dirty="0"/>
              <a:t>Н)</a:t>
            </a:r>
          </a:p>
        </p:txBody>
      </p:sp>
      <p:sp>
        <p:nvSpPr>
          <p:cNvPr id="14353" name="Text Box 1042"/>
          <p:cNvSpPr txBox="1">
            <a:spLocks noChangeArrowheads="1"/>
          </p:cNvSpPr>
          <p:nvPr/>
        </p:nvSpPr>
        <p:spPr bwMode="auto">
          <a:xfrm>
            <a:off x="1660424" y="4507140"/>
            <a:ext cx="664595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800" dirty="0"/>
              <a:t>Активирует жирные кислоты, </a:t>
            </a:r>
            <a:endParaRPr lang="ru-RU" altLang="ru-RU" sz="2800" dirty="0" smtClean="0"/>
          </a:p>
          <a:p>
            <a:pPr algn="just"/>
            <a:r>
              <a:rPr lang="ru-RU" altLang="ru-RU" sz="2800" dirty="0" smtClean="0"/>
              <a:t>входит </a:t>
            </a:r>
            <a:r>
              <a:rPr lang="ru-RU" altLang="ru-RU" sz="2800" dirty="0"/>
              <a:t>в </a:t>
            </a:r>
            <a:r>
              <a:rPr lang="ru-RU" altLang="ru-RU" sz="2800" dirty="0" smtClean="0"/>
              <a:t>состав  </a:t>
            </a:r>
            <a:r>
              <a:rPr lang="ru-RU" altLang="ru-RU" sz="2800" dirty="0" err="1"/>
              <a:t>ацилтрансфераз</a:t>
            </a:r>
            <a:r>
              <a:rPr lang="ru-RU" altLang="ru-RU" sz="2800" dirty="0"/>
              <a:t> </a:t>
            </a:r>
            <a:endParaRPr lang="ru-RU" altLang="ru-RU" sz="2800" dirty="0" smtClean="0"/>
          </a:p>
          <a:p>
            <a:pPr algn="just"/>
            <a:r>
              <a:rPr lang="ru-RU" altLang="ru-RU" sz="2800" dirty="0" smtClean="0"/>
              <a:t>(</a:t>
            </a:r>
            <a:r>
              <a:rPr lang="ru-RU" altLang="ru-RU" sz="2800" dirty="0"/>
              <a:t>переносят остатки уксусной и </a:t>
            </a:r>
            <a:r>
              <a:rPr lang="ru-RU" altLang="ru-RU" sz="2800" dirty="0" err="1"/>
              <a:t>др</a:t>
            </a:r>
            <a:r>
              <a:rPr lang="ru-RU" altLang="ru-RU" sz="2800" dirty="0"/>
              <a:t> </a:t>
            </a:r>
            <a:r>
              <a:rPr lang="ru-RU" altLang="ru-RU" sz="2800" dirty="0" smtClean="0"/>
              <a:t>к-т).</a:t>
            </a:r>
            <a:r>
              <a:rPr lang="en-US" altLang="ru-RU" sz="2800" dirty="0"/>
              <a:t>	</a:t>
            </a:r>
            <a:endParaRPr lang="ru-RU" altLang="ru-RU" sz="2800" dirty="0"/>
          </a:p>
        </p:txBody>
      </p:sp>
      <p:sp>
        <p:nvSpPr>
          <p:cNvPr id="14354" name="Text Box 1043"/>
          <p:cNvSpPr txBox="1">
            <a:spLocks noChangeArrowheads="1"/>
          </p:cNvSpPr>
          <p:nvPr/>
        </p:nvSpPr>
        <p:spPr bwMode="auto">
          <a:xfrm>
            <a:off x="420452" y="2451922"/>
            <a:ext cx="30861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3200" dirty="0" err="1"/>
              <a:t>Тиоэтаноламин</a:t>
            </a:r>
            <a:endParaRPr lang="ru-RU" altLang="ru-RU" sz="3200" dirty="0"/>
          </a:p>
        </p:txBody>
      </p:sp>
      <p:sp>
        <p:nvSpPr>
          <p:cNvPr id="14355" name="Text Box 1044"/>
          <p:cNvSpPr txBox="1">
            <a:spLocks noChangeArrowheads="1"/>
          </p:cNvSpPr>
          <p:nvPr/>
        </p:nvSpPr>
        <p:spPr bwMode="auto">
          <a:xfrm>
            <a:off x="660400" y="3336565"/>
            <a:ext cx="290195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3200" dirty="0"/>
              <a:t>Пантотеновая </a:t>
            </a:r>
          </a:p>
          <a:p>
            <a:pPr algn="ctr">
              <a:lnSpc>
                <a:spcPct val="40000"/>
              </a:lnSpc>
            </a:pPr>
            <a:r>
              <a:rPr lang="ru-RU" altLang="ru-RU" sz="3200" dirty="0"/>
              <a:t>к-та</a:t>
            </a:r>
          </a:p>
        </p:txBody>
      </p:sp>
      <p:sp>
        <p:nvSpPr>
          <p:cNvPr id="14356" name="Line 1045"/>
          <p:cNvSpPr>
            <a:spLocks noChangeShapeType="1"/>
          </p:cNvSpPr>
          <p:nvPr/>
        </p:nvSpPr>
        <p:spPr bwMode="auto">
          <a:xfrm flipH="1" flipV="1">
            <a:off x="1869742" y="2994469"/>
            <a:ext cx="419433" cy="51578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F352563-811E-4197-9D60-416576A36175}" type="slidenum">
              <a:rPr lang="ru-RU" altLang="ru-RU" sz="1400" b="0"/>
              <a:pPr/>
              <a:t>12</a:t>
            </a:fld>
            <a:endParaRPr lang="ru-RU" altLang="ru-RU" sz="1400" b="0"/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2353468" y="182562"/>
            <a:ext cx="3527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 err="1"/>
              <a:t>Коэнзим</a:t>
            </a:r>
            <a:r>
              <a:rPr lang="ru-RU" altLang="ru-RU" sz="2800" dirty="0"/>
              <a:t> А (</a:t>
            </a:r>
            <a:r>
              <a:rPr lang="ru-RU" altLang="ru-RU" sz="2800" dirty="0" err="1"/>
              <a:t>КоА</a:t>
            </a:r>
            <a:r>
              <a:rPr lang="ru-RU" altLang="ru-RU" sz="2800" dirty="0"/>
              <a:t>-</a:t>
            </a:r>
            <a:r>
              <a:rPr lang="en-US" altLang="ru-RU" sz="2800" dirty="0"/>
              <a:t>SH</a:t>
            </a:r>
            <a:r>
              <a:rPr lang="ru-RU" altLang="ru-RU" sz="2800" dirty="0"/>
              <a:t>)</a:t>
            </a:r>
          </a:p>
        </p:txBody>
      </p:sp>
      <p:sp>
        <p:nvSpPr>
          <p:cNvPr id="15364" name="AutoShape 3"/>
          <p:cNvSpPr>
            <a:spLocks noChangeArrowheads="1"/>
          </p:cNvSpPr>
          <p:nvPr/>
        </p:nvSpPr>
        <p:spPr bwMode="auto">
          <a:xfrm>
            <a:off x="1843088" y="2919413"/>
            <a:ext cx="1371600" cy="1054100"/>
          </a:xfrm>
          <a:prstGeom prst="pentagon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ru-RU" altLang="ru-RU" sz="2000"/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2338388" y="2711450"/>
            <a:ext cx="3810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/>
              <a:t>O</a:t>
            </a:r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2678113" y="3771900"/>
            <a:ext cx="3683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/>
              <a:t>C</a:t>
            </a:r>
          </a:p>
        </p:txBody>
      </p:sp>
      <p:sp>
        <p:nvSpPr>
          <p:cNvPr id="15367" name="Text Box 6"/>
          <p:cNvSpPr txBox="1">
            <a:spLocks noChangeArrowheads="1"/>
          </p:cNvSpPr>
          <p:nvPr/>
        </p:nvSpPr>
        <p:spPr bwMode="auto">
          <a:xfrm>
            <a:off x="1887538" y="3835400"/>
            <a:ext cx="3683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/>
              <a:t>C</a:t>
            </a:r>
          </a:p>
        </p:txBody>
      </p:sp>
      <p:sp>
        <p:nvSpPr>
          <p:cNvPr id="15368" name="Text Box 7"/>
          <p:cNvSpPr txBox="1">
            <a:spLocks noChangeArrowheads="1"/>
          </p:cNvSpPr>
          <p:nvPr/>
        </p:nvSpPr>
        <p:spPr bwMode="auto">
          <a:xfrm>
            <a:off x="1630363" y="3117850"/>
            <a:ext cx="3683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/>
              <a:t>C</a:t>
            </a:r>
          </a:p>
        </p:txBody>
      </p:sp>
      <p:sp>
        <p:nvSpPr>
          <p:cNvPr id="15369" name="Text Box 8"/>
          <p:cNvSpPr txBox="1">
            <a:spLocks noChangeArrowheads="1"/>
          </p:cNvSpPr>
          <p:nvPr/>
        </p:nvSpPr>
        <p:spPr bwMode="auto">
          <a:xfrm>
            <a:off x="2995613" y="3136900"/>
            <a:ext cx="3683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/>
              <a:t>C</a:t>
            </a:r>
          </a:p>
        </p:txBody>
      </p:sp>
      <p:sp>
        <p:nvSpPr>
          <p:cNvPr id="15370" name="Text Box 9"/>
          <p:cNvSpPr txBox="1">
            <a:spLocks noChangeArrowheads="1"/>
          </p:cNvSpPr>
          <p:nvPr/>
        </p:nvSpPr>
        <p:spPr bwMode="auto">
          <a:xfrm>
            <a:off x="1617663" y="35433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/>
              <a:t>H</a:t>
            </a:r>
          </a:p>
        </p:txBody>
      </p:sp>
      <p:sp>
        <p:nvSpPr>
          <p:cNvPr id="15371" name="Line 10"/>
          <p:cNvSpPr>
            <a:spLocks noChangeShapeType="1"/>
          </p:cNvSpPr>
          <p:nvPr/>
        </p:nvSpPr>
        <p:spPr bwMode="auto">
          <a:xfrm flipV="1">
            <a:off x="1798638" y="3440113"/>
            <a:ext cx="0" cy="165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72" name="Text Box 11"/>
          <p:cNvSpPr txBox="1">
            <a:spLocks noChangeArrowheads="1"/>
          </p:cNvSpPr>
          <p:nvPr/>
        </p:nvSpPr>
        <p:spPr bwMode="auto">
          <a:xfrm>
            <a:off x="1909763" y="34163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/>
              <a:t>H</a:t>
            </a:r>
          </a:p>
        </p:txBody>
      </p:sp>
      <p:sp>
        <p:nvSpPr>
          <p:cNvPr id="15373" name="Line 12"/>
          <p:cNvSpPr>
            <a:spLocks noChangeShapeType="1"/>
          </p:cNvSpPr>
          <p:nvPr/>
        </p:nvSpPr>
        <p:spPr bwMode="auto">
          <a:xfrm>
            <a:off x="2090738" y="3741738"/>
            <a:ext cx="0" cy="139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74" name="Text Box 13"/>
          <p:cNvSpPr txBox="1">
            <a:spLocks noChangeArrowheads="1"/>
          </p:cNvSpPr>
          <p:nvPr/>
        </p:nvSpPr>
        <p:spPr bwMode="auto">
          <a:xfrm>
            <a:off x="2665413" y="34036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/>
              <a:t>H</a:t>
            </a:r>
          </a:p>
        </p:txBody>
      </p:sp>
      <p:sp>
        <p:nvSpPr>
          <p:cNvPr id="15375" name="Line 14"/>
          <p:cNvSpPr>
            <a:spLocks noChangeShapeType="1"/>
          </p:cNvSpPr>
          <p:nvPr/>
        </p:nvSpPr>
        <p:spPr bwMode="auto">
          <a:xfrm>
            <a:off x="2846388" y="3719513"/>
            <a:ext cx="0" cy="139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76" name="Text Box 15"/>
          <p:cNvSpPr txBox="1">
            <a:spLocks noChangeArrowheads="1"/>
          </p:cNvSpPr>
          <p:nvPr/>
        </p:nvSpPr>
        <p:spPr bwMode="auto">
          <a:xfrm>
            <a:off x="2995613" y="3213100"/>
            <a:ext cx="3683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/>
              <a:t>C</a:t>
            </a:r>
          </a:p>
        </p:txBody>
      </p:sp>
      <p:sp>
        <p:nvSpPr>
          <p:cNvPr id="15377" name="Text Box 16"/>
          <p:cNvSpPr txBox="1">
            <a:spLocks noChangeArrowheads="1"/>
          </p:cNvSpPr>
          <p:nvPr/>
        </p:nvSpPr>
        <p:spPr bwMode="auto">
          <a:xfrm>
            <a:off x="1890713" y="4254500"/>
            <a:ext cx="577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/>
              <a:t>OH</a:t>
            </a:r>
          </a:p>
        </p:txBody>
      </p:sp>
      <p:sp>
        <p:nvSpPr>
          <p:cNvPr id="15378" name="Line 17"/>
          <p:cNvSpPr>
            <a:spLocks noChangeShapeType="1"/>
          </p:cNvSpPr>
          <p:nvPr/>
        </p:nvSpPr>
        <p:spPr bwMode="auto">
          <a:xfrm flipV="1">
            <a:off x="2071688" y="4151313"/>
            <a:ext cx="0" cy="165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79" name="Line 18"/>
          <p:cNvSpPr>
            <a:spLocks noChangeShapeType="1"/>
          </p:cNvSpPr>
          <p:nvPr/>
        </p:nvSpPr>
        <p:spPr bwMode="auto">
          <a:xfrm flipV="1">
            <a:off x="3201988" y="2919413"/>
            <a:ext cx="0" cy="27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80" name="Text Box 19"/>
          <p:cNvSpPr txBox="1">
            <a:spLocks noChangeArrowheads="1"/>
          </p:cNvSpPr>
          <p:nvPr/>
        </p:nvSpPr>
        <p:spPr bwMode="auto">
          <a:xfrm>
            <a:off x="3033713" y="2565400"/>
            <a:ext cx="21669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/>
              <a:t>CH</a:t>
            </a:r>
            <a:r>
              <a:rPr lang="ru-RU" altLang="ru-RU" sz="2000" baseline="-25000"/>
              <a:t>2</a:t>
            </a:r>
            <a:r>
              <a:rPr lang="ru-RU" altLang="ru-RU" sz="2000"/>
              <a:t>-O-P-O-P-OH</a:t>
            </a:r>
          </a:p>
        </p:txBody>
      </p:sp>
      <p:sp>
        <p:nvSpPr>
          <p:cNvPr id="15381" name="Text Box 20"/>
          <p:cNvSpPr txBox="1">
            <a:spLocks noChangeArrowheads="1"/>
          </p:cNvSpPr>
          <p:nvPr/>
        </p:nvSpPr>
        <p:spPr bwMode="auto">
          <a:xfrm>
            <a:off x="3821113" y="29591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/>
              <a:t>O</a:t>
            </a:r>
          </a:p>
        </p:txBody>
      </p:sp>
      <p:sp>
        <p:nvSpPr>
          <p:cNvPr id="15382" name="Line 21"/>
          <p:cNvSpPr>
            <a:spLocks noChangeShapeType="1"/>
          </p:cNvSpPr>
          <p:nvPr/>
        </p:nvSpPr>
        <p:spPr bwMode="auto">
          <a:xfrm>
            <a:off x="4002088" y="2881313"/>
            <a:ext cx="0" cy="17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83" name="Text Box 22"/>
          <p:cNvSpPr txBox="1">
            <a:spLocks noChangeArrowheads="1"/>
          </p:cNvSpPr>
          <p:nvPr/>
        </p:nvSpPr>
        <p:spPr bwMode="auto">
          <a:xfrm>
            <a:off x="4341813" y="29591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/>
              <a:t>O</a:t>
            </a:r>
          </a:p>
        </p:txBody>
      </p:sp>
      <p:sp>
        <p:nvSpPr>
          <p:cNvPr id="15384" name="Line 23"/>
          <p:cNvSpPr>
            <a:spLocks noChangeShapeType="1"/>
          </p:cNvSpPr>
          <p:nvPr/>
        </p:nvSpPr>
        <p:spPr bwMode="auto">
          <a:xfrm>
            <a:off x="4522788" y="2881313"/>
            <a:ext cx="0" cy="17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85" name="Text Box 24"/>
          <p:cNvSpPr txBox="1">
            <a:spLocks noChangeArrowheads="1"/>
          </p:cNvSpPr>
          <p:nvPr/>
        </p:nvSpPr>
        <p:spPr bwMode="auto">
          <a:xfrm>
            <a:off x="3833813" y="2133600"/>
            <a:ext cx="577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/>
              <a:t>OH</a:t>
            </a:r>
          </a:p>
        </p:txBody>
      </p:sp>
      <p:sp>
        <p:nvSpPr>
          <p:cNvPr id="15386" name="Line 25"/>
          <p:cNvSpPr>
            <a:spLocks noChangeShapeType="1"/>
          </p:cNvSpPr>
          <p:nvPr/>
        </p:nvSpPr>
        <p:spPr bwMode="auto">
          <a:xfrm flipV="1">
            <a:off x="4014788" y="2462213"/>
            <a:ext cx="0" cy="165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87" name="Text Box 26"/>
          <p:cNvSpPr txBox="1">
            <a:spLocks noChangeArrowheads="1"/>
          </p:cNvSpPr>
          <p:nvPr/>
        </p:nvSpPr>
        <p:spPr bwMode="auto">
          <a:xfrm>
            <a:off x="4341813" y="1790700"/>
            <a:ext cx="39036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>
                <a:solidFill>
                  <a:srgbClr val="FF0000"/>
                </a:solidFill>
              </a:rPr>
              <a:t>O-CH</a:t>
            </a:r>
            <a:r>
              <a:rPr lang="ru-RU" altLang="ru-RU" sz="2000" baseline="-25000">
                <a:solidFill>
                  <a:srgbClr val="FF0000"/>
                </a:solidFill>
              </a:rPr>
              <a:t>2</a:t>
            </a:r>
            <a:r>
              <a:rPr lang="ru-RU" altLang="ru-RU" sz="2000">
                <a:solidFill>
                  <a:srgbClr val="FF0000"/>
                </a:solidFill>
              </a:rPr>
              <a:t>-C-C-C-NH-CH</a:t>
            </a:r>
            <a:r>
              <a:rPr lang="ru-RU" altLang="ru-RU" sz="2000" baseline="-25000">
                <a:solidFill>
                  <a:srgbClr val="FF0000"/>
                </a:solidFill>
              </a:rPr>
              <a:t>2</a:t>
            </a:r>
            <a:r>
              <a:rPr lang="ru-RU" altLang="ru-RU" sz="2000">
                <a:solidFill>
                  <a:srgbClr val="FF0000"/>
                </a:solidFill>
              </a:rPr>
              <a:t>-CH</a:t>
            </a:r>
            <a:r>
              <a:rPr lang="ru-RU" altLang="ru-RU" sz="2000" baseline="-25000">
                <a:solidFill>
                  <a:srgbClr val="FF0000"/>
                </a:solidFill>
              </a:rPr>
              <a:t>2</a:t>
            </a:r>
            <a:r>
              <a:rPr lang="ru-RU" altLang="ru-RU" sz="2000">
                <a:solidFill>
                  <a:srgbClr val="FF0000"/>
                </a:solidFill>
              </a:rPr>
              <a:t>-C=O</a:t>
            </a:r>
            <a:endParaRPr lang="ru-RU" altLang="ru-RU" sz="2000" baseline="-25000">
              <a:solidFill>
                <a:srgbClr val="FF0000"/>
              </a:solidFill>
            </a:endParaRPr>
          </a:p>
        </p:txBody>
      </p:sp>
      <p:sp>
        <p:nvSpPr>
          <p:cNvPr id="15388" name="Line 27"/>
          <p:cNvSpPr>
            <a:spLocks noChangeShapeType="1"/>
          </p:cNvSpPr>
          <p:nvPr/>
        </p:nvSpPr>
        <p:spPr bwMode="auto">
          <a:xfrm flipV="1">
            <a:off x="4522788" y="2132013"/>
            <a:ext cx="0" cy="4953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89" name="Line 28"/>
          <p:cNvSpPr>
            <a:spLocks noChangeShapeType="1"/>
          </p:cNvSpPr>
          <p:nvPr/>
        </p:nvSpPr>
        <p:spPr bwMode="auto">
          <a:xfrm>
            <a:off x="2859088" y="4113213"/>
            <a:ext cx="0" cy="2413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90" name="Text Box 29"/>
          <p:cNvSpPr txBox="1">
            <a:spLocks noChangeArrowheads="1"/>
          </p:cNvSpPr>
          <p:nvPr/>
        </p:nvSpPr>
        <p:spPr bwMode="auto">
          <a:xfrm>
            <a:off x="2678113" y="4267200"/>
            <a:ext cx="1089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>
                <a:solidFill>
                  <a:srgbClr val="9900CC"/>
                </a:solidFill>
              </a:rPr>
              <a:t>O - P=O</a:t>
            </a:r>
          </a:p>
        </p:txBody>
      </p:sp>
      <p:sp>
        <p:nvSpPr>
          <p:cNvPr id="15391" name="Line 30"/>
          <p:cNvSpPr>
            <a:spLocks noChangeShapeType="1"/>
          </p:cNvSpPr>
          <p:nvPr/>
        </p:nvSpPr>
        <p:spPr bwMode="auto">
          <a:xfrm>
            <a:off x="3290888" y="4583113"/>
            <a:ext cx="165100" cy="165100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92" name="Text Box 31"/>
          <p:cNvSpPr txBox="1">
            <a:spLocks noChangeArrowheads="1"/>
          </p:cNvSpPr>
          <p:nvPr/>
        </p:nvSpPr>
        <p:spPr bwMode="auto">
          <a:xfrm>
            <a:off x="3376613" y="4597400"/>
            <a:ext cx="577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>
                <a:solidFill>
                  <a:srgbClr val="9900CC"/>
                </a:solidFill>
              </a:rPr>
              <a:t>OH</a:t>
            </a:r>
            <a:endParaRPr lang="ru-RU" altLang="ru-RU" sz="2000"/>
          </a:p>
        </p:txBody>
      </p:sp>
      <p:sp>
        <p:nvSpPr>
          <p:cNvPr id="15393" name="Line 32"/>
          <p:cNvSpPr>
            <a:spLocks noChangeShapeType="1"/>
          </p:cNvSpPr>
          <p:nvPr/>
        </p:nvSpPr>
        <p:spPr bwMode="auto">
          <a:xfrm flipV="1">
            <a:off x="3328988" y="4164013"/>
            <a:ext cx="190500" cy="190500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94" name="Text Box 33"/>
          <p:cNvSpPr txBox="1">
            <a:spLocks noChangeArrowheads="1"/>
          </p:cNvSpPr>
          <p:nvPr/>
        </p:nvSpPr>
        <p:spPr bwMode="auto">
          <a:xfrm>
            <a:off x="3414713" y="3886200"/>
            <a:ext cx="577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>
                <a:solidFill>
                  <a:srgbClr val="9900CC"/>
                </a:solidFill>
              </a:rPr>
              <a:t>OH</a:t>
            </a:r>
          </a:p>
        </p:txBody>
      </p:sp>
      <p:sp>
        <p:nvSpPr>
          <p:cNvPr id="15395" name="Text Box 34"/>
          <p:cNvSpPr txBox="1">
            <a:spLocks noChangeArrowheads="1"/>
          </p:cNvSpPr>
          <p:nvPr/>
        </p:nvSpPr>
        <p:spPr bwMode="auto">
          <a:xfrm>
            <a:off x="5027613" y="223520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>
                <a:solidFill>
                  <a:srgbClr val="FF3300"/>
                </a:solidFill>
              </a:rPr>
              <a:t>CH</a:t>
            </a:r>
            <a:r>
              <a:rPr lang="ru-RU" altLang="ru-RU" sz="2000" baseline="-25000">
                <a:solidFill>
                  <a:srgbClr val="FF3300"/>
                </a:solidFill>
              </a:rPr>
              <a:t>3</a:t>
            </a:r>
            <a:endParaRPr lang="ru-RU" altLang="ru-RU" sz="2000"/>
          </a:p>
        </p:txBody>
      </p:sp>
      <p:sp>
        <p:nvSpPr>
          <p:cNvPr id="15396" name="Text Box 35"/>
          <p:cNvSpPr txBox="1">
            <a:spLocks noChangeArrowheads="1"/>
          </p:cNvSpPr>
          <p:nvPr/>
        </p:nvSpPr>
        <p:spPr bwMode="auto">
          <a:xfrm>
            <a:off x="5002213" y="137160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>
                <a:solidFill>
                  <a:srgbClr val="FF3300"/>
                </a:solidFill>
              </a:rPr>
              <a:t>CH</a:t>
            </a:r>
            <a:r>
              <a:rPr lang="ru-RU" altLang="ru-RU" sz="2000" baseline="-25000">
                <a:solidFill>
                  <a:srgbClr val="FF3300"/>
                </a:solidFill>
              </a:rPr>
              <a:t>3</a:t>
            </a:r>
            <a:endParaRPr lang="ru-RU" altLang="ru-RU" sz="2000"/>
          </a:p>
        </p:txBody>
      </p:sp>
      <p:sp>
        <p:nvSpPr>
          <p:cNvPr id="15397" name="Line 36"/>
          <p:cNvSpPr>
            <a:spLocks noChangeShapeType="1"/>
          </p:cNvSpPr>
          <p:nvPr/>
        </p:nvSpPr>
        <p:spPr bwMode="auto">
          <a:xfrm>
            <a:off x="5221288" y="1712913"/>
            <a:ext cx="76200" cy="1651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98" name="Line 37"/>
          <p:cNvSpPr>
            <a:spLocks noChangeShapeType="1"/>
          </p:cNvSpPr>
          <p:nvPr/>
        </p:nvSpPr>
        <p:spPr bwMode="auto">
          <a:xfrm flipH="1">
            <a:off x="5208588" y="2119313"/>
            <a:ext cx="114300" cy="2159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99" name="Line 38"/>
          <p:cNvSpPr>
            <a:spLocks noChangeShapeType="1"/>
          </p:cNvSpPr>
          <p:nvPr/>
        </p:nvSpPr>
        <p:spPr bwMode="auto">
          <a:xfrm flipV="1">
            <a:off x="5957888" y="1725613"/>
            <a:ext cx="139700" cy="139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400" name="Text Box 39"/>
          <p:cNvSpPr txBox="1">
            <a:spLocks noChangeArrowheads="1"/>
          </p:cNvSpPr>
          <p:nvPr/>
        </p:nvSpPr>
        <p:spPr bwMode="auto">
          <a:xfrm>
            <a:off x="6005513" y="14478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>
                <a:solidFill>
                  <a:srgbClr val="FF3300"/>
                </a:solidFill>
              </a:rPr>
              <a:t>O</a:t>
            </a:r>
          </a:p>
        </p:txBody>
      </p:sp>
      <p:sp>
        <p:nvSpPr>
          <p:cNvPr id="15401" name="Line 40"/>
          <p:cNvSpPr>
            <a:spLocks noChangeShapeType="1"/>
          </p:cNvSpPr>
          <p:nvPr/>
        </p:nvSpPr>
        <p:spPr bwMode="auto">
          <a:xfrm flipV="1">
            <a:off x="5640388" y="1712913"/>
            <a:ext cx="50800" cy="152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402" name="Text Box 41"/>
          <p:cNvSpPr txBox="1">
            <a:spLocks noChangeArrowheads="1"/>
          </p:cNvSpPr>
          <p:nvPr/>
        </p:nvSpPr>
        <p:spPr bwMode="auto">
          <a:xfrm>
            <a:off x="5586413" y="13843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>
                <a:solidFill>
                  <a:srgbClr val="FF3300"/>
                </a:solidFill>
              </a:rPr>
              <a:t>H</a:t>
            </a:r>
          </a:p>
        </p:txBody>
      </p:sp>
      <p:sp>
        <p:nvSpPr>
          <p:cNvPr id="15403" name="Line 42"/>
          <p:cNvSpPr>
            <a:spLocks noChangeShapeType="1"/>
          </p:cNvSpPr>
          <p:nvPr/>
        </p:nvSpPr>
        <p:spPr bwMode="auto">
          <a:xfrm>
            <a:off x="5665788" y="2119313"/>
            <a:ext cx="114300" cy="2159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404" name="Text Box 43"/>
          <p:cNvSpPr txBox="1">
            <a:spLocks noChangeArrowheads="1"/>
          </p:cNvSpPr>
          <p:nvPr/>
        </p:nvSpPr>
        <p:spPr bwMode="auto">
          <a:xfrm>
            <a:off x="5675313" y="2209800"/>
            <a:ext cx="577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>
                <a:solidFill>
                  <a:srgbClr val="FF3300"/>
                </a:solidFill>
              </a:rPr>
              <a:t>OH</a:t>
            </a:r>
          </a:p>
        </p:txBody>
      </p:sp>
      <p:sp>
        <p:nvSpPr>
          <p:cNvPr id="15405" name="Line 44"/>
          <p:cNvSpPr>
            <a:spLocks noChangeShapeType="1"/>
          </p:cNvSpPr>
          <p:nvPr/>
        </p:nvSpPr>
        <p:spPr bwMode="auto">
          <a:xfrm>
            <a:off x="7735888" y="2106613"/>
            <a:ext cx="0" cy="3175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406" name="Text Box 45"/>
          <p:cNvSpPr txBox="1">
            <a:spLocks noChangeArrowheads="1"/>
          </p:cNvSpPr>
          <p:nvPr/>
        </p:nvSpPr>
        <p:spPr bwMode="auto">
          <a:xfrm>
            <a:off x="7542213" y="2336800"/>
            <a:ext cx="565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>
                <a:solidFill>
                  <a:srgbClr val="0000FF"/>
                </a:solidFill>
              </a:rPr>
              <a:t>NH</a:t>
            </a:r>
            <a:endParaRPr lang="ru-RU" altLang="ru-RU" sz="2000"/>
          </a:p>
        </p:txBody>
      </p:sp>
      <p:sp>
        <p:nvSpPr>
          <p:cNvPr id="15407" name="Line 46"/>
          <p:cNvSpPr>
            <a:spLocks noChangeShapeType="1"/>
          </p:cNvSpPr>
          <p:nvPr/>
        </p:nvSpPr>
        <p:spPr bwMode="auto">
          <a:xfrm flipH="1">
            <a:off x="7739063" y="2659063"/>
            <a:ext cx="0" cy="3175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408" name="Text Box 47"/>
          <p:cNvSpPr txBox="1">
            <a:spLocks noChangeArrowheads="1"/>
          </p:cNvSpPr>
          <p:nvPr/>
        </p:nvSpPr>
        <p:spPr bwMode="auto">
          <a:xfrm>
            <a:off x="7542213" y="288290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>
                <a:solidFill>
                  <a:srgbClr val="0000FF"/>
                </a:solidFill>
              </a:rPr>
              <a:t>CH</a:t>
            </a:r>
            <a:r>
              <a:rPr lang="ru-RU" altLang="ru-RU" sz="2000" baseline="-25000">
                <a:solidFill>
                  <a:srgbClr val="0000FF"/>
                </a:solidFill>
              </a:rPr>
              <a:t>2</a:t>
            </a:r>
            <a:endParaRPr lang="ru-RU" altLang="ru-RU" sz="2000"/>
          </a:p>
        </p:txBody>
      </p:sp>
      <p:sp>
        <p:nvSpPr>
          <p:cNvPr id="15409" name="Line 48"/>
          <p:cNvSpPr>
            <a:spLocks noChangeShapeType="1"/>
          </p:cNvSpPr>
          <p:nvPr/>
        </p:nvSpPr>
        <p:spPr bwMode="auto">
          <a:xfrm>
            <a:off x="7735888" y="3224213"/>
            <a:ext cx="0" cy="254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410" name="Text Box 49"/>
          <p:cNvSpPr txBox="1">
            <a:spLocks noChangeArrowheads="1"/>
          </p:cNvSpPr>
          <p:nvPr/>
        </p:nvSpPr>
        <p:spPr bwMode="auto">
          <a:xfrm>
            <a:off x="7567613" y="339090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>
                <a:solidFill>
                  <a:srgbClr val="0000FF"/>
                </a:solidFill>
              </a:rPr>
              <a:t>CH</a:t>
            </a:r>
            <a:r>
              <a:rPr lang="ru-RU" altLang="ru-RU" sz="2000" baseline="-25000">
                <a:solidFill>
                  <a:srgbClr val="0000FF"/>
                </a:solidFill>
              </a:rPr>
              <a:t>2</a:t>
            </a:r>
            <a:endParaRPr lang="ru-RU" altLang="ru-RU" sz="2000"/>
          </a:p>
        </p:txBody>
      </p:sp>
      <p:sp>
        <p:nvSpPr>
          <p:cNvPr id="15411" name="Line 50"/>
          <p:cNvSpPr>
            <a:spLocks noChangeShapeType="1"/>
          </p:cNvSpPr>
          <p:nvPr/>
        </p:nvSpPr>
        <p:spPr bwMode="auto">
          <a:xfrm>
            <a:off x="7735888" y="3732213"/>
            <a:ext cx="0" cy="254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412" name="Oval 51"/>
          <p:cNvSpPr>
            <a:spLocks noChangeArrowheads="1"/>
          </p:cNvSpPr>
          <p:nvPr/>
        </p:nvSpPr>
        <p:spPr bwMode="auto">
          <a:xfrm>
            <a:off x="7494588" y="3973513"/>
            <a:ext cx="508000" cy="457200"/>
          </a:xfrm>
          <a:prstGeom prst="ellipse">
            <a:avLst/>
          </a:prstGeom>
          <a:solidFill>
            <a:schemeClr val="hlink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sp>
        <p:nvSpPr>
          <p:cNvPr id="15413" name="Text Box 52"/>
          <p:cNvSpPr txBox="1">
            <a:spLocks noChangeArrowheads="1"/>
          </p:cNvSpPr>
          <p:nvPr/>
        </p:nvSpPr>
        <p:spPr bwMode="auto">
          <a:xfrm>
            <a:off x="7488238" y="4003675"/>
            <a:ext cx="522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00CC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>
                <a:solidFill>
                  <a:srgbClr val="FF3300"/>
                </a:solidFill>
              </a:rPr>
              <a:t>SH</a:t>
            </a:r>
            <a:endParaRPr lang="ru-RU" altLang="ru-RU" sz="2000"/>
          </a:p>
        </p:txBody>
      </p:sp>
      <p:sp>
        <p:nvSpPr>
          <p:cNvPr id="15414" name="AutoShape 53"/>
          <p:cNvSpPr>
            <a:spLocks/>
          </p:cNvSpPr>
          <p:nvPr/>
        </p:nvSpPr>
        <p:spPr bwMode="auto">
          <a:xfrm rot="-5400000">
            <a:off x="2670175" y="2400300"/>
            <a:ext cx="373063" cy="5218113"/>
          </a:xfrm>
          <a:prstGeom prst="leftBrace">
            <a:avLst>
              <a:gd name="adj1" fmla="val 116560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ru-RU" altLang="ru-RU" sz="2000"/>
          </a:p>
        </p:txBody>
      </p:sp>
      <p:sp>
        <p:nvSpPr>
          <p:cNvPr id="15415" name="Text Box 54"/>
          <p:cNvSpPr txBox="1">
            <a:spLocks noChangeArrowheads="1"/>
          </p:cNvSpPr>
          <p:nvPr/>
        </p:nvSpPr>
        <p:spPr bwMode="auto">
          <a:xfrm>
            <a:off x="79375" y="5076825"/>
            <a:ext cx="67214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800">
                <a:solidFill>
                  <a:srgbClr val="9900CC"/>
                </a:solidFill>
              </a:rPr>
              <a:t>3’-фосфо-аденозиндифосфорная кислота</a:t>
            </a:r>
            <a:endParaRPr lang="ru-RU" altLang="ru-RU">
              <a:solidFill>
                <a:srgbClr val="9900CC"/>
              </a:solidFill>
            </a:endParaRPr>
          </a:p>
        </p:txBody>
      </p:sp>
      <p:sp>
        <p:nvSpPr>
          <p:cNvPr id="15416" name="Text Box 55"/>
          <p:cNvSpPr txBox="1">
            <a:spLocks noChangeArrowheads="1"/>
          </p:cNvSpPr>
          <p:nvPr/>
        </p:nvSpPr>
        <p:spPr bwMode="auto">
          <a:xfrm>
            <a:off x="1474788" y="3148013"/>
            <a:ext cx="3540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1600">
                <a:solidFill>
                  <a:srgbClr val="FF3300"/>
                </a:solidFill>
              </a:rPr>
              <a:t>1’</a:t>
            </a:r>
            <a:endParaRPr lang="ru-RU" altLang="ru-RU" sz="1600"/>
          </a:p>
        </p:txBody>
      </p:sp>
      <p:sp>
        <p:nvSpPr>
          <p:cNvPr id="15417" name="Text Box 56"/>
          <p:cNvSpPr txBox="1">
            <a:spLocks noChangeArrowheads="1"/>
          </p:cNvSpPr>
          <p:nvPr/>
        </p:nvSpPr>
        <p:spPr bwMode="auto">
          <a:xfrm>
            <a:off x="1712913" y="3871913"/>
            <a:ext cx="3540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1600">
                <a:solidFill>
                  <a:srgbClr val="FF3300"/>
                </a:solidFill>
              </a:rPr>
              <a:t>2’</a:t>
            </a:r>
          </a:p>
        </p:txBody>
      </p:sp>
      <p:sp>
        <p:nvSpPr>
          <p:cNvPr id="15418" name="Text Box 57"/>
          <p:cNvSpPr txBox="1">
            <a:spLocks noChangeArrowheads="1"/>
          </p:cNvSpPr>
          <p:nvPr/>
        </p:nvSpPr>
        <p:spPr bwMode="auto">
          <a:xfrm>
            <a:off x="2932113" y="3795713"/>
            <a:ext cx="3540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1600">
                <a:solidFill>
                  <a:srgbClr val="FF3300"/>
                </a:solidFill>
              </a:rPr>
              <a:t>3’</a:t>
            </a:r>
          </a:p>
        </p:txBody>
      </p:sp>
      <p:sp>
        <p:nvSpPr>
          <p:cNvPr id="15419" name="Text Box 58"/>
          <p:cNvSpPr txBox="1">
            <a:spLocks noChangeArrowheads="1"/>
          </p:cNvSpPr>
          <p:nvPr/>
        </p:nvSpPr>
        <p:spPr bwMode="auto">
          <a:xfrm>
            <a:off x="3246438" y="3167063"/>
            <a:ext cx="3540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1600">
                <a:solidFill>
                  <a:srgbClr val="FF3300"/>
                </a:solidFill>
              </a:rPr>
              <a:t>4’</a:t>
            </a:r>
          </a:p>
        </p:txBody>
      </p:sp>
      <p:sp>
        <p:nvSpPr>
          <p:cNvPr id="15420" name="Text Box 59"/>
          <p:cNvSpPr txBox="1">
            <a:spLocks noChangeArrowheads="1"/>
          </p:cNvSpPr>
          <p:nvPr/>
        </p:nvSpPr>
        <p:spPr bwMode="auto">
          <a:xfrm>
            <a:off x="2979738" y="2366963"/>
            <a:ext cx="3540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1600">
                <a:solidFill>
                  <a:srgbClr val="FF3300"/>
                </a:solidFill>
              </a:rPr>
              <a:t>5’</a:t>
            </a:r>
          </a:p>
        </p:txBody>
      </p:sp>
      <p:sp>
        <p:nvSpPr>
          <p:cNvPr id="15421" name="AutoShape 60"/>
          <p:cNvSpPr>
            <a:spLocks/>
          </p:cNvSpPr>
          <p:nvPr/>
        </p:nvSpPr>
        <p:spPr bwMode="auto">
          <a:xfrm rot="5400000">
            <a:off x="6186488" y="-561975"/>
            <a:ext cx="133350" cy="3848100"/>
          </a:xfrm>
          <a:prstGeom prst="leftBrace">
            <a:avLst>
              <a:gd name="adj1" fmla="val 240476"/>
              <a:gd name="adj2" fmla="val 50000"/>
            </a:avLst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sp>
        <p:nvSpPr>
          <p:cNvPr id="15422" name="Text Box 61"/>
          <p:cNvSpPr txBox="1">
            <a:spLocks noChangeArrowheads="1"/>
          </p:cNvSpPr>
          <p:nvPr/>
        </p:nvSpPr>
        <p:spPr bwMode="auto">
          <a:xfrm>
            <a:off x="4371975" y="746125"/>
            <a:ext cx="3916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>
                <a:solidFill>
                  <a:srgbClr val="FF3300"/>
                </a:solidFill>
              </a:rPr>
              <a:t>Пантотеновая кислота (В</a:t>
            </a:r>
            <a:r>
              <a:rPr lang="ru-RU" altLang="ru-RU" baseline="-25000">
                <a:solidFill>
                  <a:srgbClr val="FF3300"/>
                </a:solidFill>
              </a:rPr>
              <a:t>3</a:t>
            </a:r>
            <a:r>
              <a:rPr lang="ru-RU" altLang="ru-RU">
                <a:solidFill>
                  <a:srgbClr val="FF3300"/>
                </a:solidFill>
              </a:rPr>
              <a:t>)</a:t>
            </a:r>
            <a:endParaRPr lang="ru-RU" altLang="ru-RU" sz="1600">
              <a:solidFill>
                <a:srgbClr val="FF3300"/>
              </a:solidFill>
            </a:endParaRPr>
          </a:p>
        </p:txBody>
      </p:sp>
      <p:sp>
        <p:nvSpPr>
          <p:cNvPr id="15423" name="AutoShape 62"/>
          <p:cNvSpPr>
            <a:spLocks/>
          </p:cNvSpPr>
          <p:nvPr/>
        </p:nvSpPr>
        <p:spPr bwMode="auto">
          <a:xfrm>
            <a:off x="7205663" y="2381250"/>
            <a:ext cx="152400" cy="2076450"/>
          </a:xfrm>
          <a:prstGeom prst="leftBrace">
            <a:avLst>
              <a:gd name="adj1" fmla="val 113542"/>
              <a:gd name="adj2" fmla="val 50000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sp>
        <p:nvSpPr>
          <p:cNvPr id="15424" name="Text Box 63"/>
          <p:cNvSpPr txBox="1">
            <a:spLocks noChangeArrowheads="1"/>
          </p:cNvSpPr>
          <p:nvPr/>
        </p:nvSpPr>
        <p:spPr bwMode="auto">
          <a:xfrm>
            <a:off x="5362575" y="2651125"/>
            <a:ext cx="21145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800">
                <a:solidFill>
                  <a:srgbClr val="0000FF"/>
                </a:solidFill>
              </a:rPr>
              <a:t>Тиоэтанол-амин</a:t>
            </a:r>
          </a:p>
        </p:txBody>
      </p:sp>
      <p:sp>
        <p:nvSpPr>
          <p:cNvPr id="15425" name="AutoShape 69"/>
          <p:cNvSpPr>
            <a:spLocks noChangeArrowheads="1"/>
          </p:cNvSpPr>
          <p:nvPr/>
        </p:nvSpPr>
        <p:spPr bwMode="auto">
          <a:xfrm rot="1800000">
            <a:off x="585788" y="1768475"/>
            <a:ext cx="1001712" cy="866775"/>
          </a:xfrm>
          <a:prstGeom prst="hexagon">
            <a:avLst>
              <a:gd name="adj" fmla="val 28892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sp>
        <p:nvSpPr>
          <p:cNvPr id="15426" name="Freeform 70"/>
          <p:cNvSpPr>
            <a:spLocks/>
          </p:cNvSpPr>
          <p:nvPr/>
        </p:nvSpPr>
        <p:spPr bwMode="auto">
          <a:xfrm>
            <a:off x="1519238" y="1943100"/>
            <a:ext cx="523875" cy="733425"/>
          </a:xfrm>
          <a:custGeom>
            <a:avLst/>
            <a:gdLst>
              <a:gd name="T0" fmla="*/ 0 w 330"/>
              <a:gd name="T1" fmla="*/ 0 h 462"/>
              <a:gd name="T2" fmla="*/ 523875 w 330"/>
              <a:gd name="T3" fmla="*/ 0 h 462"/>
              <a:gd name="T4" fmla="*/ 523875 w 330"/>
              <a:gd name="T5" fmla="*/ 523875 h 462"/>
              <a:gd name="T6" fmla="*/ 257175 w 330"/>
              <a:gd name="T7" fmla="*/ 733425 h 462"/>
              <a:gd name="T8" fmla="*/ 0 w 330"/>
              <a:gd name="T9" fmla="*/ 504825 h 46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0" h="462">
                <a:moveTo>
                  <a:pt x="0" y="0"/>
                </a:moveTo>
                <a:lnTo>
                  <a:pt x="330" y="0"/>
                </a:lnTo>
                <a:lnTo>
                  <a:pt x="330" y="330"/>
                </a:lnTo>
                <a:lnTo>
                  <a:pt x="162" y="462"/>
                </a:lnTo>
                <a:lnTo>
                  <a:pt x="0" y="318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15427" name="Text Box 71"/>
          <p:cNvSpPr txBox="1">
            <a:spLocks noChangeArrowheads="1"/>
          </p:cNvSpPr>
          <p:nvPr/>
        </p:nvSpPr>
        <p:spPr bwMode="auto">
          <a:xfrm>
            <a:off x="1335088" y="2270125"/>
            <a:ext cx="3683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/>
              <a:t>C</a:t>
            </a:r>
            <a:endParaRPr lang="ru-RU" altLang="ru-RU" sz="2800"/>
          </a:p>
        </p:txBody>
      </p:sp>
      <p:sp>
        <p:nvSpPr>
          <p:cNvPr id="15428" name="Text Box 72"/>
          <p:cNvSpPr txBox="1">
            <a:spLocks noChangeArrowheads="1"/>
          </p:cNvSpPr>
          <p:nvPr/>
        </p:nvSpPr>
        <p:spPr bwMode="auto">
          <a:xfrm>
            <a:off x="506413" y="2232025"/>
            <a:ext cx="3683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/>
              <a:t>C</a:t>
            </a:r>
          </a:p>
        </p:txBody>
      </p:sp>
      <p:sp>
        <p:nvSpPr>
          <p:cNvPr id="15429" name="Text Box 73"/>
          <p:cNvSpPr txBox="1">
            <a:spLocks noChangeArrowheads="1"/>
          </p:cNvSpPr>
          <p:nvPr/>
        </p:nvSpPr>
        <p:spPr bwMode="auto">
          <a:xfrm>
            <a:off x="1344613" y="1746250"/>
            <a:ext cx="3683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/>
              <a:t>C</a:t>
            </a:r>
          </a:p>
        </p:txBody>
      </p:sp>
      <p:sp>
        <p:nvSpPr>
          <p:cNvPr id="15430" name="Text Box 74"/>
          <p:cNvSpPr txBox="1">
            <a:spLocks noChangeArrowheads="1"/>
          </p:cNvSpPr>
          <p:nvPr/>
        </p:nvSpPr>
        <p:spPr bwMode="auto">
          <a:xfrm>
            <a:off x="1944688" y="2241550"/>
            <a:ext cx="3683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/>
              <a:t>C</a:t>
            </a:r>
          </a:p>
        </p:txBody>
      </p:sp>
      <p:sp>
        <p:nvSpPr>
          <p:cNvPr id="15431" name="Text Box 75"/>
          <p:cNvSpPr txBox="1">
            <a:spLocks noChangeArrowheads="1"/>
          </p:cNvSpPr>
          <p:nvPr/>
        </p:nvSpPr>
        <p:spPr bwMode="auto">
          <a:xfrm>
            <a:off x="1885950" y="1738313"/>
            <a:ext cx="365125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ru-RU" sz="2000"/>
              <a:t>N</a:t>
            </a:r>
            <a:endParaRPr lang="ru-RU" altLang="ru-RU" sz="2000"/>
          </a:p>
        </p:txBody>
      </p:sp>
      <p:sp>
        <p:nvSpPr>
          <p:cNvPr id="15432" name="Text Box 76"/>
          <p:cNvSpPr txBox="1">
            <a:spLocks noChangeArrowheads="1"/>
          </p:cNvSpPr>
          <p:nvPr/>
        </p:nvSpPr>
        <p:spPr bwMode="auto">
          <a:xfrm>
            <a:off x="1647825" y="2566988"/>
            <a:ext cx="365125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ru-RU" sz="2000"/>
              <a:t>N</a:t>
            </a:r>
            <a:endParaRPr lang="ru-RU" altLang="ru-RU" sz="2000"/>
          </a:p>
        </p:txBody>
      </p:sp>
      <p:sp>
        <p:nvSpPr>
          <p:cNvPr id="15433" name="Text Box 77"/>
          <p:cNvSpPr txBox="1">
            <a:spLocks noChangeArrowheads="1"/>
          </p:cNvSpPr>
          <p:nvPr/>
        </p:nvSpPr>
        <p:spPr bwMode="auto">
          <a:xfrm>
            <a:off x="923925" y="2547938"/>
            <a:ext cx="365125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ru-RU" sz="2000"/>
              <a:t>N</a:t>
            </a:r>
            <a:endParaRPr lang="ru-RU" altLang="ru-RU" sz="2000"/>
          </a:p>
        </p:txBody>
      </p:sp>
      <p:sp>
        <p:nvSpPr>
          <p:cNvPr id="15434" name="Text Box 78"/>
          <p:cNvSpPr txBox="1">
            <a:spLocks noChangeArrowheads="1"/>
          </p:cNvSpPr>
          <p:nvPr/>
        </p:nvSpPr>
        <p:spPr bwMode="auto">
          <a:xfrm>
            <a:off x="485775" y="1738313"/>
            <a:ext cx="365125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ru-RU" sz="2000"/>
              <a:t>N</a:t>
            </a:r>
            <a:endParaRPr lang="ru-RU" altLang="ru-RU" sz="2000"/>
          </a:p>
        </p:txBody>
      </p:sp>
      <p:sp>
        <p:nvSpPr>
          <p:cNvPr id="15435" name="Line 79"/>
          <p:cNvSpPr>
            <a:spLocks noChangeShapeType="1"/>
          </p:cNvSpPr>
          <p:nvPr/>
        </p:nvSpPr>
        <p:spPr bwMode="auto">
          <a:xfrm>
            <a:off x="852488" y="2505075"/>
            <a:ext cx="104775" cy="57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15436" name="Line 80"/>
          <p:cNvSpPr>
            <a:spLocks noChangeShapeType="1"/>
          </p:cNvSpPr>
          <p:nvPr/>
        </p:nvSpPr>
        <p:spPr bwMode="auto">
          <a:xfrm>
            <a:off x="2090738" y="2124075"/>
            <a:ext cx="0" cy="161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15437" name="Line 81"/>
          <p:cNvSpPr>
            <a:spLocks noChangeShapeType="1"/>
          </p:cNvSpPr>
          <p:nvPr/>
        </p:nvSpPr>
        <p:spPr bwMode="auto">
          <a:xfrm>
            <a:off x="1804988" y="2886075"/>
            <a:ext cx="0" cy="2952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15438" name="Text Box 82"/>
          <p:cNvSpPr txBox="1">
            <a:spLocks noChangeArrowheads="1"/>
          </p:cNvSpPr>
          <p:nvPr/>
        </p:nvSpPr>
        <p:spPr bwMode="auto">
          <a:xfrm>
            <a:off x="819150" y="695325"/>
            <a:ext cx="1477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800">
                <a:solidFill>
                  <a:srgbClr val="FF3300"/>
                </a:solidFill>
              </a:rPr>
              <a:t>Аденин </a:t>
            </a:r>
            <a:endParaRPr lang="ru-RU" altLang="ru-RU" sz="2800"/>
          </a:p>
        </p:txBody>
      </p:sp>
      <p:sp>
        <p:nvSpPr>
          <p:cNvPr id="15439" name="AutoShape 83"/>
          <p:cNvSpPr>
            <a:spLocks/>
          </p:cNvSpPr>
          <p:nvPr/>
        </p:nvSpPr>
        <p:spPr bwMode="auto">
          <a:xfrm rot="5400000">
            <a:off x="1191419" y="338932"/>
            <a:ext cx="255587" cy="1981200"/>
          </a:xfrm>
          <a:prstGeom prst="leftBrace">
            <a:avLst>
              <a:gd name="adj1" fmla="val 64596"/>
              <a:gd name="adj2" fmla="val 50000"/>
            </a:avLst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sp>
        <p:nvSpPr>
          <p:cNvPr id="15440" name="Line 84"/>
          <p:cNvSpPr>
            <a:spLocks noChangeShapeType="1"/>
          </p:cNvSpPr>
          <p:nvPr/>
        </p:nvSpPr>
        <p:spPr bwMode="auto">
          <a:xfrm>
            <a:off x="1624013" y="2581275"/>
            <a:ext cx="104775" cy="85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15441" name="Line 85"/>
          <p:cNvSpPr>
            <a:spLocks noChangeShapeType="1"/>
          </p:cNvSpPr>
          <p:nvPr/>
        </p:nvSpPr>
        <p:spPr bwMode="auto">
          <a:xfrm flipH="1">
            <a:off x="1862138" y="2514600"/>
            <a:ext cx="123825" cy="85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15442" name="Line 86"/>
          <p:cNvSpPr>
            <a:spLocks noChangeShapeType="1"/>
          </p:cNvSpPr>
          <p:nvPr/>
        </p:nvSpPr>
        <p:spPr bwMode="auto">
          <a:xfrm>
            <a:off x="2043113" y="2143125"/>
            <a:ext cx="0" cy="142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15443" name="Text Box 87"/>
          <p:cNvSpPr txBox="1">
            <a:spLocks noChangeArrowheads="1"/>
          </p:cNvSpPr>
          <p:nvPr/>
        </p:nvSpPr>
        <p:spPr bwMode="auto">
          <a:xfrm>
            <a:off x="906463" y="1536700"/>
            <a:ext cx="3683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000"/>
              <a:t>C</a:t>
            </a:r>
          </a:p>
        </p:txBody>
      </p:sp>
      <p:sp>
        <p:nvSpPr>
          <p:cNvPr id="15444" name="Line 88"/>
          <p:cNvSpPr>
            <a:spLocks noChangeShapeType="1"/>
          </p:cNvSpPr>
          <p:nvPr/>
        </p:nvSpPr>
        <p:spPr bwMode="auto">
          <a:xfrm flipV="1">
            <a:off x="785813" y="1781175"/>
            <a:ext cx="247650" cy="95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15445" name="Line 89"/>
          <p:cNvSpPr>
            <a:spLocks noChangeShapeType="1"/>
          </p:cNvSpPr>
          <p:nvPr/>
        </p:nvSpPr>
        <p:spPr bwMode="auto">
          <a:xfrm flipV="1">
            <a:off x="801688" y="1828800"/>
            <a:ext cx="244475" cy="95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15446" name="Text Box 90"/>
          <p:cNvSpPr txBox="1">
            <a:spLocks noChangeArrowheads="1"/>
          </p:cNvSpPr>
          <p:nvPr/>
        </p:nvSpPr>
        <p:spPr bwMode="auto">
          <a:xfrm>
            <a:off x="0" y="3295650"/>
            <a:ext cx="15382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3200">
                <a:solidFill>
                  <a:srgbClr val="0000FF"/>
                </a:solidFill>
              </a:rPr>
              <a:t>Рибоза </a:t>
            </a:r>
            <a:endParaRPr lang="ru-RU" altLang="ru-RU"/>
          </a:p>
        </p:txBody>
      </p:sp>
      <p:sp>
        <p:nvSpPr>
          <p:cNvPr id="15447" name="AutoShape 91"/>
          <p:cNvSpPr>
            <a:spLocks/>
          </p:cNvSpPr>
          <p:nvPr/>
        </p:nvSpPr>
        <p:spPr bwMode="auto">
          <a:xfrm>
            <a:off x="1414463" y="3009900"/>
            <a:ext cx="171450" cy="1228725"/>
          </a:xfrm>
          <a:prstGeom prst="leftBrace">
            <a:avLst>
              <a:gd name="adj1" fmla="val 59722"/>
              <a:gd name="adj2" fmla="val 50000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sp>
        <p:nvSpPr>
          <p:cNvPr id="15448" name="AutoShape 92"/>
          <p:cNvSpPr>
            <a:spLocks/>
          </p:cNvSpPr>
          <p:nvPr/>
        </p:nvSpPr>
        <p:spPr bwMode="auto">
          <a:xfrm rot="-5400000">
            <a:off x="4157663" y="2981325"/>
            <a:ext cx="152400" cy="914400"/>
          </a:xfrm>
          <a:prstGeom prst="leftBrace">
            <a:avLst>
              <a:gd name="adj1" fmla="val 50000"/>
              <a:gd name="adj2" fmla="val 50000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sp>
        <p:nvSpPr>
          <p:cNvPr id="15449" name="Text Box 93"/>
          <p:cNvSpPr txBox="1">
            <a:spLocks noChangeArrowheads="1"/>
          </p:cNvSpPr>
          <p:nvPr/>
        </p:nvSpPr>
        <p:spPr bwMode="auto">
          <a:xfrm>
            <a:off x="3619500" y="3362325"/>
            <a:ext cx="20208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800">
                <a:solidFill>
                  <a:srgbClr val="9900CC"/>
                </a:solidFill>
              </a:rPr>
              <a:t>Фосф. к-ты</a:t>
            </a:r>
          </a:p>
        </p:txBody>
      </p:sp>
      <p:sp>
        <p:nvSpPr>
          <p:cNvPr id="15450" name="AutoShape 94"/>
          <p:cNvSpPr>
            <a:spLocks noChangeArrowheads="1"/>
          </p:cNvSpPr>
          <p:nvPr/>
        </p:nvSpPr>
        <p:spPr bwMode="auto">
          <a:xfrm rot="-2150719">
            <a:off x="3983038" y="3906838"/>
            <a:ext cx="449262" cy="74612"/>
          </a:xfrm>
          <a:prstGeom prst="leftArrow">
            <a:avLst>
              <a:gd name="adj1" fmla="val 50000"/>
              <a:gd name="adj2" fmla="val 150533"/>
            </a:avLst>
          </a:prstGeom>
          <a:solidFill>
            <a:srgbClr val="FFCCFF"/>
          </a:solidFill>
          <a:ln w="38100">
            <a:solidFill>
              <a:srgbClr val="99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B2A3AB8-5CEA-4425-9EED-0DA0F63735D6}" type="slidenum">
              <a:rPr lang="ru-RU" altLang="ru-RU" sz="1400" b="0"/>
              <a:pPr/>
              <a:t>13</a:t>
            </a:fld>
            <a:endParaRPr lang="ru-RU" altLang="ru-RU" sz="1400" b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6700" y="1162050"/>
            <a:ext cx="8672584" cy="542925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algn="just">
              <a:buClr>
                <a:schemeClr val="accent2"/>
              </a:buClr>
              <a:buFont typeface="Wingdings" panose="05000000000000000000" pitchFamily="2" charset="2"/>
              <a:buChar char="T"/>
            </a:pPr>
            <a:r>
              <a:rPr lang="ru-RU" altLang="ru-RU" b="1" dirty="0" err="1" smtClean="0"/>
              <a:t>Явл</a:t>
            </a:r>
            <a:r>
              <a:rPr lang="ru-RU" altLang="ru-RU" b="1" dirty="0" smtClean="0"/>
              <a:t>. коферментом ферментов </a:t>
            </a:r>
            <a:r>
              <a:rPr lang="ru-RU" altLang="ru-RU" b="1" dirty="0" err="1" smtClean="0"/>
              <a:t>ацетилирования</a:t>
            </a:r>
            <a:r>
              <a:rPr lang="ru-RU" altLang="ru-RU" b="1" dirty="0" smtClean="0"/>
              <a:t>. Напр., активирует уксусную к-ту, вовлекая её в процессы: ЦТК,  биосинтеза жирных к-т, </a:t>
            </a:r>
            <a:r>
              <a:rPr lang="ru-RU" altLang="ru-RU" b="1" dirty="0" err="1" smtClean="0"/>
              <a:t>стеролов</a:t>
            </a:r>
            <a:r>
              <a:rPr lang="ru-RU" altLang="ru-RU" b="1" dirty="0" smtClean="0"/>
              <a:t> и др. в-в.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T"/>
            </a:pPr>
            <a:r>
              <a:rPr lang="ru-RU" altLang="ru-RU" b="1" dirty="0" smtClean="0"/>
              <a:t>Участвует в окислительном </a:t>
            </a:r>
            <a:r>
              <a:rPr lang="ru-RU" altLang="ru-RU" b="1" dirty="0" err="1" smtClean="0"/>
              <a:t>декарбоксилировании</a:t>
            </a:r>
            <a:r>
              <a:rPr lang="ru-RU" altLang="ru-RU" b="1" dirty="0" smtClean="0"/>
              <a:t> ПВК и </a:t>
            </a:r>
            <a:r>
              <a:rPr lang="ru-RU" altLang="ru-RU" b="1" dirty="0" smtClean="0">
                <a:sym typeface="Symbol" panose="05050102010706020507" pitchFamily="18" charset="2"/>
              </a:rPr>
              <a:t>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ru-RU" altLang="ru-RU" b="1" dirty="0" smtClean="0">
                <a:sym typeface="Symbol" panose="05050102010706020507" pitchFamily="18" charset="2"/>
              </a:rPr>
              <a:t>   -к</a:t>
            </a:r>
            <a:r>
              <a:rPr lang="ru-RU" altLang="ru-RU" b="1" dirty="0" smtClean="0"/>
              <a:t>етоглутаровой кислот.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T"/>
            </a:pPr>
            <a:r>
              <a:rPr lang="ru-RU" altLang="ru-RU" b="1" dirty="0" smtClean="0"/>
              <a:t>Участвует в </a:t>
            </a:r>
            <a:r>
              <a:rPr lang="ru-RU" altLang="ru-RU" b="1" dirty="0" smtClean="0">
                <a:sym typeface="Symbol" panose="05050102010706020507" pitchFamily="18" charset="2"/>
              </a:rPr>
              <a:t></a:t>
            </a:r>
            <a:r>
              <a:rPr lang="ru-RU" altLang="ru-RU" b="1" dirty="0" smtClean="0"/>
              <a:t>-окислении жирных кислот.</a:t>
            </a:r>
          </a:p>
        </p:txBody>
      </p:sp>
      <p:sp>
        <p:nvSpPr>
          <p:cNvPr id="48131" name="Text Box 3"/>
          <p:cNvSpPr>
            <a:spLocks noGrp="1" noChangeArrowheads="1"/>
          </p:cNvSpPr>
          <p:nvPr>
            <p:ph type="title"/>
          </p:nvPr>
        </p:nvSpPr>
        <p:spPr>
          <a:xfrm>
            <a:off x="1666875" y="336645"/>
            <a:ext cx="4972050" cy="552450"/>
          </a:xfrm>
          <a:noFill/>
        </p:spPr>
        <p:txBody>
          <a:bodyPr/>
          <a:lstStyle/>
          <a:p>
            <a:r>
              <a:rPr lang="ru-RU" altLang="ru-RU" sz="3200" b="1" dirty="0" err="1" smtClean="0">
                <a:solidFill>
                  <a:schemeClr val="accent2"/>
                </a:solidFill>
              </a:rPr>
              <a:t>Коэнзим</a:t>
            </a:r>
            <a:r>
              <a:rPr lang="ru-RU" altLang="ru-RU" sz="3200" b="1" dirty="0" smtClean="0">
                <a:solidFill>
                  <a:schemeClr val="accent2"/>
                </a:solidFill>
              </a:rPr>
              <a:t> А</a:t>
            </a:r>
            <a:endParaRPr lang="ru-RU" altLang="ru-RU" sz="4800" b="1" dirty="0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build="p" autoUpdateAnimBg="0" advAuto="0"/>
      <p:bldP spid="48131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94E0EBF-522F-4D50-AD54-B36A5F82923B}" type="slidenum">
              <a:rPr lang="ru-RU" altLang="ru-RU" sz="1400" b="0"/>
              <a:pPr/>
              <a:t>14</a:t>
            </a:fld>
            <a:endParaRPr lang="ru-RU" altLang="ru-RU" sz="1400" b="0"/>
          </a:p>
        </p:txBody>
      </p:sp>
      <p:sp>
        <p:nvSpPr>
          <p:cNvPr id="18435" name="Text Box 6"/>
          <p:cNvSpPr txBox="1">
            <a:spLocks noChangeArrowheads="1"/>
          </p:cNvSpPr>
          <p:nvPr/>
        </p:nvSpPr>
        <p:spPr bwMode="auto">
          <a:xfrm>
            <a:off x="785599" y="1111014"/>
            <a:ext cx="7539535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3200" dirty="0"/>
              <a:t>I</a:t>
            </a:r>
            <a:r>
              <a:rPr lang="en-US" altLang="ru-RU" sz="3200" dirty="0"/>
              <a:t>Y. </a:t>
            </a:r>
            <a:r>
              <a:rPr lang="ru-RU" altLang="ru-RU" sz="3200" dirty="0">
                <a:solidFill>
                  <a:srgbClr val="FF0000"/>
                </a:solidFill>
              </a:rPr>
              <a:t>Железопорфириновые </a:t>
            </a:r>
            <a:r>
              <a:rPr lang="ru-RU" altLang="ru-RU" sz="3200" dirty="0" smtClean="0">
                <a:solidFill>
                  <a:srgbClr val="FF0000"/>
                </a:solidFill>
              </a:rPr>
              <a:t>комплексы</a:t>
            </a:r>
            <a:r>
              <a:rPr lang="ru-RU" altLang="ru-RU" sz="3200" dirty="0" smtClean="0"/>
              <a:t>-</a:t>
            </a:r>
          </a:p>
          <a:p>
            <a:r>
              <a:rPr lang="ru-RU" altLang="ru-RU" sz="2800" dirty="0" smtClean="0"/>
              <a:t>содержат </a:t>
            </a:r>
            <a:r>
              <a:rPr lang="ru-RU" altLang="ru-RU" sz="2800" dirty="0" err="1" smtClean="0"/>
              <a:t>гем</a:t>
            </a:r>
            <a:r>
              <a:rPr lang="ru-RU" altLang="ru-RU" sz="2800" dirty="0" smtClean="0"/>
              <a:t>  </a:t>
            </a:r>
            <a:r>
              <a:rPr lang="ru-RU" altLang="ru-RU" sz="2800" dirty="0"/>
              <a:t>и входят в состав ферментов </a:t>
            </a:r>
            <a:r>
              <a:rPr lang="ru-RU" altLang="ru-RU" sz="2800" dirty="0" err="1"/>
              <a:t>геминовой</a:t>
            </a:r>
            <a:r>
              <a:rPr lang="ru-RU" altLang="ru-RU" sz="2800" dirty="0"/>
              <a:t> природы (каталаза, </a:t>
            </a:r>
            <a:r>
              <a:rPr lang="ru-RU" altLang="ru-RU" sz="2800" dirty="0" err="1"/>
              <a:t>пероксидаза</a:t>
            </a:r>
            <a:r>
              <a:rPr lang="ru-RU" altLang="ru-RU" sz="2800" dirty="0"/>
              <a:t>, </a:t>
            </a:r>
            <a:r>
              <a:rPr lang="ru-RU" altLang="ru-RU" sz="2800" dirty="0" err="1"/>
              <a:t>цитохромы</a:t>
            </a:r>
            <a:r>
              <a:rPr lang="ru-RU" altLang="ru-RU" sz="2800" dirty="0"/>
              <a:t> и др.).</a:t>
            </a:r>
          </a:p>
          <a:p>
            <a:endParaRPr lang="ru-RU" altLang="ru-RU" sz="2800" dirty="0"/>
          </a:p>
        </p:txBody>
      </p:sp>
      <p:sp>
        <p:nvSpPr>
          <p:cNvPr id="18437" name="Text Box 8"/>
          <p:cNvSpPr txBox="1">
            <a:spLocks noChangeArrowheads="1"/>
          </p:cNvSpPr>
          <p:nvPr/>
        </p:nvSpPr>
        <p:spPr bwMode="auto">
          <a:xfrm>
            <a:off x="2674938" y="4067175"/>
            <a:ext cx="184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ru-RU" alt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F8DF235-A41B-4136-8E7C-B263C0CF123E}" type="slidenum">
              <a:rPr lang="ru-RU" altLang="ru-RU" sz="1400" b="0"/>
              <a:pPr/>
              <a:t>15</a:t>
            </a:fld>
            <a:endParaRPr lang="ru-RU" altLang="ru-RU" sz="1400" b="0"/>
          </a:p>
        </p:txBody>
      </p:sp>
      <p:sp>
        <p:nvSpPr>
          <p:cNvPr id="19459" name="Text Box 1026"/>
          <p:cNvSpPr txBox="1">
            <a:spLocks noChangeArrowheads="1"/>
          </p:cNvSpPr>
          <p:nvPr/>
        </p:nvSpPr>
        <p:spPr bwMode="auto">
          <a:xfrm>
            <a:off x="204716" y="1504970"/>
            <a:ext cx="8802806" cy="4034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3200" dirty="0">
                <a:solidFill>
                  <a:srgbClr val="FF0000"/>
                </a:solidFill>
              </a:rPr>
              <a:t>   </a:t>
            </a:r>
            <a:r>
              <a:rPr lang="ru-RU" altLang="ru-RU" sz="3200" dirty="0" smtClean="0">
                <a:solidFill>
                  <a:srgbClr val="FF0000"/>
                </a:solidFill>
              </a:rPr>
              <a:t> </a:t>
            </a:r>
            <a:r>
              <a:rPr lang="ru-RU" altLang="ru-RU" sz="3200" dirty="0">
                <a:solidFill>
                  <a:srgbClr val="FF0000"/>
                </a:solidFill>
              </a:rPr>
              <a:t>Основные ( общие ) свойства ферментов:</a:t>
            </a:r>
          </a:p>
          <a:p>
            <a:r>
              <a:rPr lang="ru-RU" altLang="ru-RU" sz="2800" dirty="0"/>
              <a:t>1. </a:t>
            </a:r>
            <a:r>
              <a:rPr lang="ru-RU" altLang="ru-RU" sz="2800" dirty="0" err="1">
                <a:solidFill>
                  <a:srgbClr val="FF3300"/>
                </a:solidFill>
              </a:rPr>
              <a:t>Термолабильность</a:t>
            </a:r>
            <a:r>
              <a:rPr lang="ru-RU" altLang="ru-RU" sz="2800" dirty="0">
                <a:solidFill>
                  <a:srgbClr val="FF3300"/>
                </a:solidFill>
              </a:rPr>
              <a:t> -</a:t>
            </a:r>
            <a:r>
              <a:rPr lang="ru-RU" altLang="ru-RU" sz="2800" dirty="0"/>
              <a:t> зависимость </a:t>
            </a:r>
            <a:r>
              <a:rPr lang="ru-RU" altLang="ru-RU" sz="2800" dirty="0" smtClean="0"/>
              <a:t>активности </a:t>
            </a:r>
            <a:r>
              <a:rPr lang="ru-RU" altLang="ru-RU" sz="2800" dirty="0"/>
              <a:t>от </a:t>
            </a:r>
            <a:r>
              <a:rPr lang="ru-RU" altLang="ru-RU" sz="2800" dirty="0" smtClean="0"/>
              <a:t>Т</a:t>
            </a:r>
            <a:r>
              <a:rPr lang="ru-RU" altLang="ru-RU" sz="2800" baseline="30000" dirty="0" smtClean="0"/>
              <a:t>0</a:t>
            </a:r>
            <a:r>
              <a:rPr lang="ru-RU" altLang="ru-RU" sz="2800" dirty="0" smtClean="0"/>
              <a:t> </a:t>
            </a:r>
            <a:endParaRPr lang="ru-RU" altLang="ru-RU" sz="2800" dirty="0"/>
          </a:p>
          <a:p>
            <a:r>
              <a:rPr lang="ru-RU" altLang="ru-RU" sz="2800" dirty="0"/>
              <a:t>Оптимальная-  37-42</a:t>
            </a:r>
            <a:r>
              <a:rPr lang="ru-RU" altLang="ru-RU" sz="2800" baseline="30000" dirty="0"/>
              <a:t>0</a:t>
            </a:r>
            <a:r>
              <a:rPr lang="ru-RU" altLang="ru-RU" sz="2800" dirty="0"/>
              <a:t>С. При ее повышении их активность </a:t>
            </a:r>
            <a:r>
              <a:rPr lang="ru-RU" altLang="ru-RU" sz="2800" dirty="0" smtClean="0"/>
              <a:t>вначале </a:t>
            </a:r>
            <a:r>
              <a:rPr lang="ru-RU" altLang="ru-RU" sz="2800" dirty="0"/>
              <a:t>повышается, затем снижается и выше 70</a:t>
            </a:r>
            <a:r>
              <a:rPr lang="ru-RU" altLang="ru-RU" sz="2800" baseline="30000" dirty="0"/>
              <a:t>0</a:t>
            </a:r>
            <a:r>
              <a:rPr lang="ru-RU" altLang="ru-RU" sz="2800" dirty="0"/>
              <a:t>С </a:t>
            </a:r>
            <a:r>
              <a:rPr lang="ru-RU" altLang="ru-RU" sz="2800" dirty="0" smtClean="0"/>
              <a:t>идет  </a:t>
            </a:r>
            <a:r>
              <a:rPr lang="ru-RU" altLang="ru-RU" sz="2800" u="sng" dirty="0"/>
              <a:t>тепловая денатурация</a:t>
            </a:r>
            <a:r>
              <a:rPr lang="ru-RU" altLang="ru-RU" sz="2800" dirty="0"/>
              <a:t> </a:t>
            </a:r>
            <a:r>
              <a:rPr lang="ru-RU" altLang="ru-RU" sz="2800" dirty="0" smtClean="0"/>
              <a:t>(разрушение</a:t>
            </a:r>
            <a:r>
              <a:rPr lang="ru-RU" altLang="ru-RU" sz="2800" dirty="0"/>
              <a:t>) </a:t>
            </a:r>
            <a:r>
              <a:rPr lang="ru-RU" altLang="ru-RU" sz="2800" dirty="0" smtClean="0"/>
              <a:t>фермента. </a:t>
            </a:r>
            <a:endParaRPr lang="ru-RU" altLang="ru-RU" sz="2800" dirty="0"/>
          </a:p>
          <a:p>
            <a:r>
              <a:rPr lang="ru-RU" altLang="ru-RU" sz="2800" dirty="0"/>
              <a:t>При ее снижении их активность снижается и ниже 60</a:t>
            </a:r>
            <a:r>
              <a:rPr lang="ru-RU" altLang="ru-RU" sz="2800" baseline="30000" dirty="0"/>
              <a:t>0</a:t>
            </a:r>
            <a:r>
              <a:rPr lang="ru-RU" altLang="ru-RU" sz="2800" dirty="0"/>
              <a:t>С </a:t>
            </a:r>
            <a:r>
              <a:rPr lang="ru-RU" altLang="ru-RU" sz="2800" dirty="0" smtClean="0"/>
              <a:t>обратимо </a:t>
            </a:r>
            <a:r>
              <a:rPr lang="ru-RU" altLang="ru-RU" sz="2800" dirty="0"/>
              <a:t>прекращается. С повышением Т</a:t>
            </a:r>
            <a:r>
              <a:rPr lang="ru-RU" altLang="ru-RU" sz="2800" baseline="30000" dirty="0"/>
              <a:t>0</a:t>
            </a:r>
            <a:r>
              <a:rPr lang="ru-RU" altLang="ru-RU" sz="2800" dirty="0"/>
              <a:t> их активность </a:t>
            </a:r>
            <a:r>
              <a:rPr lang="ru-RU" altLang="ru-RU" sz="2800" dirty="0" smtClean="0"/>
              <a:t>восстанавливается!</a:t>
            </a:r>
            <a:endParaRPr lang="ru-RU" alt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C952B08-6805-4B70-862D-C90AF1D2A960}" type="slidenum">
              <a:rPr lang="ru-RU" altLang="ru-RU" sz="1400" b="0"/>
              <a:pPr/>
              <a:t>16</a:t>
            </a:fld>
            <a:endParaRPr lang="ru-RU" altLang="ru-RU" sz="1400" b="0"/>
          </a:p>
        </p:txBody>
      </p:sp>
      <p:sp>
        <p:nvSpPr>
          <p:cNvPr id="20483" name="Text Box 1026"/>
          <p:cNvSpPr txBox="1">
            <a:spLocks noChangeArrowheads="1"/>
          </p:cNvSpPr>
          <p:nvPr/>
        </p:nvSpPr>
        <p:spPr bwMode="auto">
          <a:xfrm>
            <a:off x="2062163" y="819150"/>
            <a:ext cx="180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ru-RU" altLang="ru-RU"/>
          </a:p>
        </p:txBody>
      </p:sp>
      <p:sp>
        <p:nvSpPr>
          <p:cNvPr id="20484" name="Text Box 1027"/>
          <p:cNvSpPr txBox="1">
            <a:spLocks noChangeArrowheads="1"/>
          </p:cNvSpPr>
          <p:nvPr/>
        </p:nvSpPr>
        <p:spPr bwMode="auto">
          <a:xfrm>
            <a:off x="424693" y="4306164"/>
            <a:ext cx="8481183" cy="175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800" dirty="0" smtClean="0"/>
              <a:t>3.</a:t>
            </a:r>
            <a:r>
              <a:rPr lang="ru-RU" altLang="ru-RU" sz="2800" dirty="0" smtClean="0">
                <a:solidFill>
                  <a:srgbClr val="FF3300"/>
                </a:solidFill>
              </a:rPr>
              <a:t> Влияние </a:t>
            </a:r>
            <a:r>
              <a:rPr lang="ru-RU" altLang="ru-RU" sz="2800" dirty="0">
                <a:solidFill>
                  <a:srgbClr val="FF3300"/>
                </a:solidFill>
              </a:rPr>
              <a:t>рН</a:t>
            </a:r>
            <a:r>
              <a:rPr lang="ru-RU" altLang="ru-RU" sz="2800" dirty="0"/>
              <a:t> - максимальная активность ферм. </a:t>
            </a:r>
            <a:r>
              <a:rPr lang="ru-RU" altLang="ru-RU" sz="2800" dirty="0" smtClean="0"/>
              <a:t>проявляется при </a:t>
            </a:r>
            <a:r>
              <a:rPr lang="ru-RU" altLang="ru-RU" sz="2800" dirty="0"/>
              <a:t>определенном рН ( Напр. пепсин рН - 1-2, трипсин рН - 8-9</a:t>
            </a:r>
            <a:r>
              <a:rPr lang="ru-RU" altLang="ru-RU" sz="2800" dirty="0" smtClean="0"/>
              <a:t>, амилаза </a:t>
            </a:r>
            <a:r>
              <a:rPr lang="ru-RU" altLang="ru-RU" sz="2800" dirty="0"/>
              <a:t>рН -6-7)</a:t>
            </a:r>
          </a:p>
          <a:p>
            <a:endParaRPr lang="ru-RU" alt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24693" y="335846"/>
            <a:ext cx="848118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dirty="0" smtClean="0"/>
              <a:t>2. </a:t>
            </a:r>
            <a:r>
              <a:rPr lang="ru-RU" altLang="ru-RU" sz="2800" dirty="0" smtClean="0">
                <a:solidFill>
                  <a:srgbClr val="FF3300"/>
                </a:solidFill>
              </a:rPr>
              <a:t>Специфичность субстратная</a:t>
            </a:r>
            <a:r>
              <a:rPr lang="ru-RU" altLang="ru-RU" sz="2800" dirty="0" smtClean="0"/>
              <a:t> - это избирательное действие фермента на определенный субстрат. </a:t>
            </a:r>
          </a:p>
          <a:p>
            <a:r>
              <a:rPr lang="ru-RU" altLang="ru-RU" sz="2800" dirty="0" smtClean="0"/>
              <a:t>а) групповая  - фермент катализирует реакцию с группой субстратов ( липаза)</a:t>
            </a:r>
          </a:p>
          <a:p>
            <a:r>
              <a:rPr lang="ru-RU" altLang="ru-RU" sz="2800" dirty="0" smtClean="0"/>
              <a:t>б) индивидуальная - катализирует реакции с одним субстратом (амилаза, </a:t>
            </a:r>
            <a:r>
              <a:rPr lang="ru-RU" altLang="ru-RU" sz="2800" dirty="0" err="1" smtClean="0"/>
              <a:t>уреаза</a:t>
            </a:r>
            <a:r>
              <a:rPr lang="ru-RU" altLang="ru-RU" sz="2800" dirty="0" smtClean="0"/>
              <a:t>)</a:t>
            </a:r>
          </a:p>
          <a:p>
            <a:r>
              <a:rPr lang="ru-RU" altLang="ru-RU" sz="2800" dirty="0" smtClean="0"/>
              <a:t>в) структурная ( стереохимическая) - катализирует реакции с одним стереоизомером (оксидаза -</a:t>
            </a:r>
            <a:r>
              <a:rPr lang="en-US" altLang="ru-RU" sz="2800" dirty="0" smtClean="0"/>
              <a:t>L- </a:t>
            </a:r>
            <a:r>
              <a:rPr lang="en-US" altLang="ru-RU" sz="2800" dirty="0" err="1" smtClean="0"/>
              <a:t>ам</a:t>
            </a:r>
            <a:r>
              <a:rPr lang="ru-RU" altLang="ru-RU" sz="2800" dirty="0"/>
              <a:t>/</a:t>
            </a:r>
            <a:r>
              <a:rPr lang="en-US" altLang="ru-RU" sz="2800" dirty="0" smtClean="0"/>
              <a:t>к-т)</a:t>
            </a:r>
            <a:endParaRPr lang="ru-RU" alt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6E3E830-6265-43A7-908A-2FAA09DBEDBB}" type="slidenum">
              <a:rPr lang="ru-RU" altLang="ru-RU" sz="1400" b="0"/>
              <a:pPr/>
              <a:t>17</a:t>
            </a:fld>
            <a:endParaRPr lang="ru-RU" altLang="ru-RU" sz="1400" b="0"/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142591" y="242315"/>
            <a:ext cx="8905875" cy="64962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3600" dirty="0" smtClean="0"/>
              <a:t>4.</a:t>
            </a:r>
            <a:r>
              <a:rPr lang="ru-RU" altLang="ru-RU" sz="3600" dirty="0" smtClean="0">
                <a:solidFill>
                  <a:srgbClr val="FF3300"/>
                </a:solidFill>
              </a:rPr>
              <a:t> Активаторы </a:t>
            </a:r>
            <a:r>
              <a:rPr lang="ru-RU" altLang="ru-RU" sz="3600" dirty="0">
                <a:solidFill>
                  <a:srgbClr val="FF3300"/>
                </a:solidFill>
              </a:rPr>
              <a:t>и </a:t>
            </a:r>
            <a:r>
              <a:rPr lang="ru-RU" altLang="ru-RU" sz="3600" dirty="0" smtClean="0">
                <a:solidFill>
                  <a:srgbClr val="FF3300"/>
                </a:solidFill>
              </a:rPr>
              <a:t>ингибиторы </a:t>
            </a:r>
            <a:r>
              <a:rPr lang="ru-RU" altLang="ru-RU" sz="3600" dirty="0">
                <a:solidFill>
                  <a:srgbClr val="FF3300"/>
                </a:solidFill>
              </a:rPr>
              <a:t>ферментов</a:t>
            </a:r>
            <a:endParaRPr lang="ru-RU" altLang="ru-RU" sz="3600" dirty="0"/>
          </a:p>
          <a:p>
            <a:r>
              <a:rPr lang="ru-RU" altLang="ru-RU" sz="2800" dirty="0">
                <a:solidFill>
                  <a:srgbClr val="FF3300"/>
                </a:solidFill>
              </a:rPr>
              <a:t>Активаторы</a:t>
            </a:r>
            <a:r>
              <a:rPr lang="ru-RU" altLang="ru-RU" dirty="0">
                <a:solidFill>
                  <a:srgbClr val="FF3300"/>
                </a:solidFill>
              </a:rPr>
              <a:t>-</a:t>
            </a:r>
            <a:r>
              <a:rPr lang="ru-RU" altLang="ru-RU" dirty="0"/>
              <a:t> в-</a:t>
            </a:r>
            <a:r>
              <a:rPr lang="ru-RU" altLang="ru-RU" dirty="0" err="1"/>
              <a:t>ва</a:t>
            </a:r>
            <a:r>
              <a:rPr lang="ru-RU" altLang="ru-RU" dirty="0"/>
              <a:t> повышающие активность ферментов или превращающие профермент в фермент</a:t>
            </a:r>
          </a:p>
          <a:p>
            <a:pPr algn="just"/>
            <a:r>
              <a:rPr lang="ru-RU" altLang="ru-RU" dirty="0" err="1"/>
              <a:t>Напр</a:t>
            </a:r>
            <a:r>
              <a:rPr lang="ru-RU" altLang="ru-RU" dirty="0"/>
              <a:t>: </a:t>
            </a:r>
            <a:r>
              <a:rPr lang="en-US" altLang="ru-RU" dirty="0" err="1"/>
              <a:t>NaCl</a:t>
            </a:r>
            <a:r>
              <a:rPr lang="ru-RU" altLang="ru-RU" dirty="0"/>
              <a:t> для амилазы или Н</a:t>
            </a:r>
            <a:r>
              <a:rPr lang="en-US" altLang="ru-RU" dirty="0"/>
              <a:t>Cl</a:t>
            </a:r>
            <a:r>
              <a:rPr lang="ru-RU" altLang="ru-RU" dirty="0"/>
              <a:t>  для </a:t>
            </a:r>
            <a:r>
              <a:rPr lang="ru-RU" altLang="ru-RU" dirty="0" err="1"/>
              <a:t>пепсиногена</a:t>
            </a:r>
            <a:endParaRPr lang="ru-RU" altLang="ru-RU" dirty="0"/>
          </a:p>
          <a:p>
            <a:endParaRPr lang="ru-RU" altLang="ru-RU" sz="2800" dirty="0" smtClean="0">
              <a:solidFill>
                <a:srgbClr val="FF3300"/>
              </a:solidFill>
            </a:endParaRPr>
          </a:p>
          <a:p>
            <a:r>
              <a:rPr lang="ru-RU" altLang="ru-RU" sz="2800" dirty="0" smtClean="0">
                <a:solidFill>
                  <a:srgbClr val="FF3300"/>
                </a:solidFill>
              </a:rPr>
              <a:t>Ингибиторы</a:t>
            </a:r>
            <a:r>
              <a:rPr lang="ru-RU" altLang="ru-RU" dirty="0" smtClean="0">
                <a:solidFill>
                  <a:srgbClr val="FF3300"/>
                </a:solidFill>
              </a:rPr>
              <a:t> </a:t>
            </a:r>
            <a:r>
              <a:rPr lang="ru-RU" altLang="ru-RU" dirty="0"/>
              <a:t>- в-</a:t>
            </a:r>
            <a:r>
              <a:rPr lang="ru-RU" altLang="ru-RU" dirty="0" err="1"/>
              <a:t>ва</a:t>
            </a:r>
            <a:r>
              <a:rPr lang="ru-RU" altLang="ru-RU" dirty="0"/>
              <a:t> снижающие активность или прекращающие активность ферментов (</a:t>
            </a:r>
            <a:r>
              <a:rPr lang="ru-RU" altLang="ru-RU" dirty="0" err="1"/>
              <a:t>парализаторы</a:t>
            </a:r>
            <a:r>
              <a:rPr lang="ru-RU" altLang="ru-RU" dirty="0"/>
              <a:t>). </a:t>
            </a:r>
          </a:p>
          <a:p>
            <a:pPr algn="just"/>
            <a:r>
              <a:rPr lang="ru-RU" altLang="ru-RU" dirty="0"/>
              <a:t>К </a:t>
            </a:r>
            <a:r>
              <a:rPr lang="ru-RU" altLang="ru-RU" dirty="0" err="1"/>
              <a:t>парализаторам</a:t>
            </a:r>
            <a:r>
              <a:rPr lang="ru-RU" altLang="ru-RU" dirty="0"/>
              <a:t> относятся соли тяжелых металлов, </a:t>
            </a:r>
            <a:r>
              <a:rPr lang="ru-RU" altLang="ru-RU" dirty="0" smtClean="0"/>
              <a:t>сильные к-ты </a:t>
            </a:r>
            <a:r>
              <a:rPr lang="ru-RU" altLang="ru-RU" dirty="0"/>
              <a:t>и щелочи.</a:t>
            </a:r>
          </a:p>
          <a:p>
            <a:endParaRPr lang="ru-RU" altLang="ru-RU" dirty="0" smtClean="0"/>
          </a:p>
          <a:p>
            <a:r>
              <a:rPr lang="ru-RU" altLang="ru-RU" dirty="0" smtClean="0"/>
              <a:t>Существует </a:t>
            </a:r>
            <a:r>
              <a:rPr lang="ru-RU" altLang="ru-RU" dirty="0"/>
              <a:t>3 вида ингибирования (торможения)</a:t>
            </a:r>
          </a:p>
          <a:p>
            <a:pPr algn="just"/>
            <a:endParaRPr lang="ru-RU" altLang="ru-RU" sz="2800" dirty="0" smtClean="0">
              <a:solidFill>
                <a:srgbClr val="FF3300"/>
              </a:solidFill>
            </a:endParaRPr>
          </a:p>
          <a:p>
            <a:pPr algn="just"/>
            <a:r>
              <a:rPr lang="ru-RU" altLang="ru-RU" sz="2800" dirty="0" smtClean="0">
                <a:solidFill>
                  <a:srgbClr val="FF3300"/>
                </a:solidFill>
              </a:rPr>
              <a:t>Конкурентное </a:t>
            </a:r>
            <a:r>
              <a:rPr lang="ru-RU" altLang="ru-RU" sz="2800" dirty="0">
                <a:solidFill>
                  <a:srgbClr val="FF3300"/>
                </a:solidFill>
              </a:rPr>
              <a:t>ингибирование</a:t>
            </a:r>
            <a:r>
              <a:rPr lang="ru-RU" altLang="ru-RU" dirty="0"/>
              <a:t> - это явления когда ингибитор взаимодействуя с активным центром фермента, препятствует образованию фермент-субстратного комплекса.</a:t>
            </a:r>
          </a:p>
          <a:p>
            <a:r>
              <a:rPr lang="ru-RU" altLang="ru-RU" dirty="0" err="1"/>
              <a:t>Напр</a:t>
            </a:r>
            <a:r>
              <a:rPr lang="ru-RU" altLang="ru-RU" dirty="0"/>
              <a:t>: </a:t>
            </a:r>
            <a:r>
              <a:rPr lang="ru-RU" altLang="ru-RU" dirty="0" err="1"/>
              <a:t>малоновая</a:t>
            </a:r>
            <a:r>
              <a:rPr lang="ru-RU" altLang="ru-RU" dirty="0"/>
              <a:t> кислота тормозит окисление янтарной </a:t>
            </a:r>
            <a:r>
              <a:rPr lang="ru-RU" altLang="ru-RU" dirty="0" smtClean="0"/>
              <a:t>к-ты.</a:t>
            </a:r>
            <a:endParaRPr lang="ru-RU" alt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AF0919-7535-44A4-A93D-A73B72350BD2}" type="slidenum">
              <a:rPr lang="ru-RU" altLang="ru-RU" sz="1400" b="0"/>
              <a:pPr/>
              <a:t>18</a:t>
            </a:fld>
            <a:endParaRPr lang="ru-RU" altLang="ru-RU" sz="1400" b="0"/>
          </a:p>
        </p:txBody>
      </p:sp>
      <p:sp>
        <p:nvSpPr>
          <p:cNvPr id="22531" name="Text Box 1026"/>
          <p:cNvSpPr txBox="1">
            <a:spLocks noChangeArrowheads="1"/>
          </p:cNvSpPr>
          <p:nvPr/>
        </p:nvSpPr>
        <p:spPr bwMode="auto">
          <a:xfrm>
            <a:off x="288925" y="744557"/>
            <a:ext cx="8616950" cy="477271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800" dirty="0">
                <a:solidFill>
                  <a:srgbClr val="FF3300"/>
                </a:solidFill>
              </a:rPr>
              <a:t>Неконкурентное ингибирование</a:t>
            </a:r>
            <a:r>
              <a:rPr lang="ru-RU" altLang="ru-RU" dirty="0"/>
              <a:t> - при этом ингибитор </a:t>
            </a:r>
          </a:p>
          <a:p>
            <a:pPr algn="just"/>
            <a:r>
              <a:rPr lang="ru-RU" altLang="ru-RU" dirty="0" err="1"/>
              <a:t>взаймодейтсвует</a:t>
            </a:r>
            <a:r>
              <a:rPr lang="ru-RU" altLang="ru-RU" dirty="0"/>
              <a:t> уже с фермент-субстратным </a:t>
            </a:r>
            <a:r>
              <a:rPr lang="ru-RU" altLang="ru-RU" dirty="0" smtClean="0"/>
              <a:t>комплексом</a:t>
            </a:r>
            <a:r>
              <a:rPr lang="ru-RU" altLang="ru-RU" dirty="0"/>
              <a:t>, тормозя окончание реакции.</a:t>
            </a:r>
          </a:p>
          <a:p>
            <a:pPr algn="just"/>
            <a:r>
              <a:rPr lang="ru-RU" altLang="ru-RU" dirty="0" err="1"/>
              <a:t>Напр</a:t>
            </a:r>
            <a:r>
              <a:rPr lang="ru-RU" altLang="ru-RU" dirty="0"/>
              <a:t>: гепарин снижает активность тромбина, </a:t>
            </a:r>
          </a:p>
          <a:p>
            <a:pPr algn="just"/>
            <a:r>
              <a:rPr lang="ru-RU" altLang="ru-RU" dirty="0"/>
              <a:t>препятствуя свертыванию крови</a:t>
            </a:r>
          </a:p>
          <a:p>
            <a:endParaRPr lang="ru-RU" altLang="ru-RU" sz="2800" dirty="0" smtClean="0">
              <a:solidFill>
                <a:srgbClr val="FF3300"/>
              </a:solidFill>
            </a:endParaRPr>
          </a:p>
          <a:p>
            <a:r>
              <a:rPr lang="ru-RU" altLang="ru-RU" sz="2800" dirty="0" smtClean="0">
                <a:solidFill>
                  <a:srgbClr val="FF3300"/>
                </a:solidFill>
              </a:rPr>
              <a:t>Аллостерическое </a:t>
            </a:r>
            <a:r>
              <a:rPr lang="ru-RU" altLang="ru-RU" sz="2800" dirty="0">
                <a:solidFill>
                  <a:srgbClr val="FF3300"/>
                </a:solidFill>
              </a:rPr>
              <a:t>ингибирование</a:t>
            </a:r>
            <a:r>
              <a:rPr lang="ru-RU" altLang="ru-RU" sz="2800" dirty="0"/>
              <a:t> (торможение) - </a:t>
            </a:r>
            <a:r>
              <a:rPr lang="ru-RU" altLang="ru-RU" dirty="0"/>
              <a:t>при </a:t>
            </a:r>
          </a:p>
          <a:p>
            <a:pPr algn="just"/>
            <a:r>
              <a:rPr lang="ru-RU" altLang="ru-RU" dirty="0"/>
              <a:t>этом ингибитор присоединяется не к активному </a:t>
            </a:r>
            <a:r>
              <a:rPr lang="ru-RU" altLang="ru-RU" dirty="0" smtClean="0"/>
              <a:t>центру фермента</a:t>
            </a:r>
            <a:r>
              <a:rPr lang="ru-RU" altLang="ru-RU" dirty="0"/>
              <a:t>, а в другом месте (</a:t>
            </a:r>
            <a:r>
              <a:rPr lang="en-US" altLang="ru-RU" dirty="0" err="1"/>
              <a:t>Allos</a:t>
            </a:r>
            <a:r>
              <a:rPr lang="ru-RU" altLang="ru-RU" dirty="0"/>
              <a:t> - другой), изменяя его </a:t>
            </a:r>
            <a:r>
              <a:rPr lang="ru-RU" altLang="ru-RU" dirty="0" smtClean="0"/>
              <a:t>третичную </a:t>
            </a:r>
            <a:r>
              <a:rPr lang="ru-RU" altLang="ru-RU" dirty="0"/>
              <a:t>структуру. </a:t>
            </a:r>
            <a:endParaRPr lang="ru-RU" altLang="ru-RU" dirty="0" smtClean="0"/>
          </a:p>
          <a:p>
            <a:r>
              <a:rPr lang="ru-RU" altLang="ru-RU" dirty="0" smtClean="0"/>
              <a:t>Напр.: так </a:t>
            </a:r>
            <a:r>
              <a:rPr lang="ru-RU" altLang="ru-RU" dirty="0"/>
              <a:t>действуют гормоны.</a:t>
            </a:r>
          </a:p>
          <a:p>
            <a:r>
              <a:rPr lang="ru-RU" altLang="ru-RU" sz="2800" dirty="0"/>
              <a:t>	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C9BA399-FD81-4924-ABAF-2BB7A383D5A5}" type="slidenum">
              <a:rPr lang="ru-RU" altLang="ru-RU" sz="1400" b="0"/>
              <a:pPr/>
              <a:t>19</a:t>
            </a:fld>
            <a:endParaRPr lang="ru-RU" altLang="ru-RU" sz="1400" b="0"/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171307" y="2720975"/>
            <a:ext cx="8734567" cy="286450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800" dirty="0"/>
              <a:t>2. </a:t>
            </a:r>
            <a:r>
              <a:rPr lang="ru-RU" altLang="ru-RU" sz="2800" dirty="0">
                <a:solidFill>
                  <a:srgbClr val="FF3300"/>
                </a:solidFill>
              </a:rPr>
              <a:t>Теория промежуточных соединений</a:t>
            </a:r>
            <a:r>
              <a:rPr lang="ru-RU" altLang="ru-RU" dirty="0"/>
              <a:t> </a:t>
            </a:r>
            <a:endParaRPr lang="ru-RU" altLang="ru-RU" dirty="0" smtClean="0"/>
          </a:p>
          <a:p>
            <a:pPr algn="just"/>
            <a:r>
              <a:rPr lang="ru-RU" altLang="ru-RU" dirty="0" smtClean="0"/>
              <a:t>Установлено, что </a:t>
            </a:r>
            <a:r>
              <a:rPr lang="ru-RU" altLang="ru-RU" dirty="0"/>
              <a:t>фермент(Е)  вступает во временное соединение с </a:t>
            </a:r>
            <a:r>
              <a:rPr lang="ru-RU" altLang="ru-RU" dirty="0" smtClean="0"/>
              <a:t>субстратом </a:t>
            </a:r>
            <a:r>
              <a:rPr lang="en-US" altLang="ru-RU" dirty="0"/>
              <a:t>(S)</a:t>
            </a:r>
            <a:r>
              <a:rPr lang="ru-RU" altLang="ru-RU" dirty="0"/>
              <a:t> с образованием фермент- </a:t>
            </a:r>
            <a:r>
              <a:rPr lang="ru-RU" altLang="ru-RU" dirty="0" smtClean="0"/>
              <a:t>субстратного комплекса </a:t>
            </a:r>
            <a:r>
              <a:rPr lang="ru-RU" altLang="ru-RU" dirty="0"/>
              <a:t>(Е</a:t>
            </a:r>
            <a:r>
              <a:rPr lang="en-US" altLang="ru-RU" dirty="0"/>
              <a:t>S), </a:t>
            </a:r>
            <a:r>
              <a:rPr lang="en-US" altLang="ru-RU" dirty="0" err="1"/>
              <a:t>который</a:t>
            </a:r>
            <a:r>
              <a:rPr lang="en-US" altLang="ru-RU" dirty="0"/>
              <a:t> </a:t>
            </a:r>
            <a:r>
              <a:rPr lang="en-US" altLang="ru-RU" dirty="0" err="1"/>
              <a:t>переходит</a:t>
            </a:r>
            <a:r>
              <a:rPr lang="en-US" altLang="ru-RU" dirty="0"/>
              <a:t> в </a:t>
            </a:r>
            <a:r>
              <a:rPr lang="ru-RU" altLang="ru-RU" dirty="0" smtClean="0"/>
              <a:t>н</a:t>
            </a:r>
            <a:r>
              <a:rPr lang="en-US" altLang="ru-RU" dirty="0" err="1" smtClean="0"/>
              <a:t>естабильное</a:t>
            </a:r>
            <a:r>
              <a:rPr lang="ru-RU" altLang="ru-RU" dirty="0" smtClean="0"/>
              <a:t> </a:t>
            </a:r>
            <a:r>
              <a:rPr lang="en-US" altLang="ru-RU" dirty="0" err="1" smtClean="0"/>
              <a:t>состояние</a:t>
            </a:r>
            <a:r>
              <a:rPr lang="en-US" altLang="ru-RU" dirty="0" smtClean="0"/>
              <a:t> </a:t>
            </a:r>
            <a:r>
              <a:rPr lang="en-US" altLang="ru-RU" dirty="0"/>
              <a:t>(SЕ) и </a:t>
            </a:r>
            <a:r>
              <a:rPr lang="en-US" altLang="ru-RU" dirty="0" err="1"/>
              <a:t>распадается</a:t>
            </a:r>
            <a:r>
              <a:rPr lang="en-US" altLang="ru-RU" dirty="0"/>
              <a:t> с </a:t>
            </a:r>
            <a:r>
              <a:rPr lang="en-US" altLang="ru-RU" dirty="0" err="1"/>
              <a:t>образованием</a:t>
            </a:r>
            <a:r>
              <a:rPr lang="en-US" altLang="ru-RU" dirty="0"/>
              <a:t> </a:t>
            </a:r>
            <a:r>
              <a:rPr lang="en-US" altLang="ru-RU" dirty="0" err="1"/>
              <a:t>продуктов</a:t>
            </a:r>
            <a:r>
              <a:rPr lang="en-US" altLang="ru-RU" dirty="0"/>
              <a:t> </a:t>
            </a:r>
            <a:r>
              <a:rPr lang="en-US" altLang="ru-RU" dirty="0" err="1" smtClean="0"/>
              <a:t>реакции</a:t>
            </a:r>
            <a:r>
              <a:rPr lang="en-US" altLang="ru-RU" dirty="0" smtClean="0"/>
              <a:t> </a:t>
            </a:r>
            <a:r>
              <a:rPr lang="en-US" altLang="ru-RU" dirty="0" err="1"/>
              <a:t>по</a:t>
            </a:r>
            <a:r>
              <a:rPr lang="en-US" altLang="ru-RU" dirty="0"/>
              <a:t> </a:t>
            </a:r>
            <a:r>
              <a:rPr lang="en-US" altLang="ru-RU" dirty="0" err="1"/>
              <a:t>схеме</a:t>
            </a:r>
            <a:r>
              <a:rPr lang="en-US" altLang="ru-RU" dirty="0"/>
              <a:t>: </a:t>
            </a:r>
          </a:p>
          <a:p>
            <a:r>
              <a:rPr lang="en-US" altLang="ru-RU" sz="3200" dirty="0" smtClean="0"/>
              <a:t>Е</a:t>
            </a:r>
            <a:r>
              <a:rPr lang="ru-RU" altLang="ru-RU" sz="3200" dirty="0" smtClean="0"/>
              <a:t> </a:t>
            </a:r>
            <a:r>
              <a:rPr lang="en-US" altLang="ru-RU" sz="3200" dirty="0" smtClean="0"/>
              <a:t>+ </a:t>
            </a:r>
            <a:r>
              <a:rPr lang="en-US" altLang="ru-RU" sz="3200" dirty="0"/>
              <a:t>S 		</a:t>
            </a:r>
            <a:r>
              <a:rPr lang="ru-RU" altLang="ru-RU" sz="3200" dirty="0"/>
              <a:t>Е</a:t>
            </a:r>
            <a:r>
              <a:rPr lang="en-US" altLang="ru-RU" sz="3200" dirty="0"/>
              <a:t>S           </a:t>
            </a:r>
            <a:r>
              <a:rPr lang="en-US" altLang="ru-RU" sz="3200" dirty="0" err="1"/>
              <a:t>S</a:t>
            </a:r>
            <a:r>
              <a:rPr lang="ru-RU" altLang="ru-RU" sz="3200" dirty="0"/>
              <a:t>Р</a:t>
            </a:r>
            <a:r>
              <a:rPr lang="en-US" altLang="ru-RU" sz="3200" dirty="0"/>
              <a:t>		Е + </a:t>
            </a:r>
            <a:r>
              <a:rPr lang="en-US" altLang="ru-RU" sz="3200" dirty="0" smtClean="0"/>
              <a:t>Р</a:t>
            </a:r>
            <a:endParaRPr lang="en-US" altLang="ru-RU" sz="3200" dirty="0"/>
          </a:p>
        </p:txBody>
      </p:sp>
      <p:sp>
        <p:nvSpPr>
          <p:cNvPr id="23556" name="Line 3"/>
          <p:cNvSpPr>
            <a:spLocks noChangeShapeType="1"/>
          </p:cNvSpPr>
          <p:nvPr/>
        </p:nvSpPr>
        <p:spPr bwMode="auto">
          <a:xfrm>
            <a:off x="1681232" y="5181343"/>
            <a:ext cx="647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23557" name="Line 4"/>
          <p:cNvSpPr>
            <a:spLocks noChangeShapeType="1"/>
          </p:cNvSpPr>
          <p:nvPr/>
        </p:nvSpPr>
        <p:spPr bwMode="auto">
          <a:xfrm flipH="1">
            <a:off x="1681232" y="5334448"/>
            <a:ext cx="7048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23558" name="Line 5"/>
          <p:cNvSpPr>
            <a:spLocks noChangeShapeType="1"/>
          </p:cNvSpPr>
          <p:nvPr/>
        </p:nvSpPr>
        <p:spPr bwMode="auto">
          <a:xfrm>
            <a:off x="3725839" y="5181343"/>
            <a:ext cx="647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23559" name="Line 6"/>
          <p:cNvSpPr>
            <a:spLocks noChangeShapeType="1"/>
          </p:cNvSpPr>
          <p:nvPr/>
        </p:nvSpPr>
        <p:spPr bwMode="auto">
          <a:xfrm flipH="1" flipV="1">
            <a:off x="3725839" y="5323760"/>
            <a:ext cx="647700" cy="10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23560" name="Line 7"/>
          <p:cNvSpPr>
            <a:spLocks noChangeShapeType="1"/>
          </p:cNvSpPr>
          <p:nvPr/>
        </p:nvSpPr>
        <p:spPr bwMode="auto">
          <a:xfrm>
            <a:off x="5472183" y="5298071"/>
            <a:ext cx="7810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23561" name="Text Box 8"/>
          <p:cNvSpPr txBox="1">
            <a:spLocks noChangeArrowheads="1"/>
          </p:cNvSpPr>
          <p:nvPr/>
        </p:nvSpPr>
        <p:spPr bwMode="auto">
          <a:xfrm>
            <a:off x="171307" y="5432378"/>
            <a:ext cx="8734568" cy="126406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800" dirty="0"/>
              <a:t>3. </a:t>
            </a:r>
            <a:r>
              <a:rPr lang="ru-RU" altLang="ru-RU" sz="2800" dirty="0">
                <a:solidFill>
                  <a:srgbClr val="FF3300"/>
                </a:solidFill>
              </a:rPr>
              <a:t>Адсорбционная теория.</a:t>
            </a:r>
            <a:r>
              <a:rPr lang="ru-RU" altLang="ru-RU" sz="2800" dirty="0"/>
              <a:t> </a:t>
            </a:r>
            <a:r>
              <a:rPr lang="ru-RU" altLang="ru-RU" dirty="0"/>
              <a:t>Реагирующие </a:t>
            </a:r>
            <a:r>
              <a:rPr lang="ru-RU" altLang="ru-RU" dirty="0" smtClean="0"/>
              <a:t>в-</a:t>
            </a:r>
            <a:r>
              <a:rPr lang="ru-RU" altLang="ru-RU" dirty="0" err="1" smtClean="0"/>
              <a:t>ва</a:t>
            </a:r>
            <a:r>
              <a:rPr lang="ru-RU" altLang="ru-RU" dirty="0" smtClean="0"/>
              <a:t> адсорбируются </a:t>
            </a:r>
            <a:r>
              <a:rPr lang="ru-RU" altLang="ru-RU" dirty="0"/>
              <a:t>на ферменте и с повышением </a:t>
            </a:r>
            <a:r>
              <a:rPr lang="ru-RU" altLang="ru-RU" dirty="0" smtClean="0"/>
              <a:t>их </a:t>
            </a:r>
            <a:r>
              <a:rPr lang="ru-RU" altLang="ru-RU" dirty="0"/>
              <a:t>концентрации увеличивается скорость реакции.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71307" y="81887"/>
            <a:ext cx="873456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800" dirty="0" smtClean="0">
                <a:solidFill>
                  <a:srgbClr val="FF3300"/>
                </a:solidFill>
              </a:rPr>
              <a:t>Механизм действия ферментов</a:t>
            </a:r>
          </a:p>
          <a:p>
            <a:pPr algn="just"/>
            <a:r>
              <a:rPr lang="ru-RU" altLang="ru-RU" dirty="0" smtClean="0"/>
              <a:t>1. Теория снижения энергии активации. Хим. реакция  начинается при наличии химически активных молекул.</a:t>
            </a:r>
          </a:p>
          <a:p>
            <a:pPr algn="just"/>
            <a:r>
              <a:rPr lang="ru-RU" altLang="ru-RU" sz="2800" dirty="0" smtClean="0">
                <a:solidFill>
                  <a:srgbClr val="FF3300"/>
                </a:solidFill>
              </a:rPr>
              <a:t>Энергия активации</a:t>
            </a:r>
            <a:r>
              <a:rPr lang="ru-RU" altLang="ru-RU" dirty="0" smtClean="0"/>
              <a:t> - количество энергии в Дж, кот. необходима для перевода всех молекул 1 моля в-</a:t>
            </a:r>
            <a:r>
              <a:rPr lang="ru-RU" altLang="ru-RU" dirty="0" err="1" smtClean="0"/>
              <a:t>ва</a:t>
            </a:r>
            <a:r>
              <a:rPr lang="ru-RU" altLang="ru-RU" dirty="0" smtClean="0"/>
              <a:t>, в хим. активное состояние. </a:t>
            </a:r>
            <a:r>
              <a:rPr lang="ru-RU" altLang="ru-RU" dirty="0" err="1" smtClean="0"/>
              <a:t>Напр</a:t>
            </a:r>
            <a:r>
              <a:rPr lang="ru-RU" altLang="ru-RU" dirty="0" smtClean="0"/>
              <a:t>: для гидролиза сахарозы серной к-той нужно 134,4 кДж/моль, а с ферм. сахаразой 40,4 кДж/моль</a:t>
            </a:r>
            <a:endParaRPr lang="ru-RU" altLang="ru-RU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2D02700-0841-4113-8BFB-E8BA95C39633}" type="slidenum">
              <a:rPr lang="ru-RU" altLang="ru-RU" sz="1400" b="0"/>
              <a:pPr/>
              <a:t>2</a:t>
            </a:fld>
            <a:endParaRPr lang="ru-RU" altLang="ru-RU" sz="1400" b="0"/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544513" y="242422"/>
            <a:ext cx="8056927" cy="6373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dirty="0"/>
              <a:t>Это специфические белки, </a:t>
            </a:r>
            <a:r>
              <a:rPr lang="ru-RU" altLang="ru-RU" dirty="0" err="1"/>
              <a:t>образующ</a:t>
            </a:r>
            <a:r>
              <a:rPr lang="ru-RU" altLang="ru-RU" dirty="0"/>
              <a:t>. во всех клетках </a:t>
            </a:r>
          </a:p>
          <a:p>
            <a:r>
              <a:rPr lang="ru-RU" altLang="ru-RU" dirty="0"/>
              <a:t>и выполняют роль </a:t>
            </a:r>
            <a:r>
              <a:rPr lang="ru-RU" altLang="ru-RU" dirty="0" smtClean="0"/>
              <a:t>биологических </a:t>
            </a:r>
            <a:r>
              <a:rPr lang="ru-RU" altLang="ru-RU" dirty="0"/>
              <a:t>катализаторов</a:t>
            </a:r>
          </a:p>
          <a:p>
            <a:endParaRPr lang="ru-RU" altLang="ru-RU" dirty="0"/>
          </a:p>
          <a:p>
            <a:r>
              <a:rPr lang="ru-RU" altLang="ru-RU" dirty="0">
                <a:solidFill>
                  <a:srgbClr val="FF3300"/>
                </a:solidFill>
              </a:rPr>
              <a:t>Методы получения и очистки ферментов</a:t>
            </a:r>
          </a:p>
          <a:p>
            <a:r>
              <a:rPr lang="ru-RU" altLang="ru-RU" dirty="0"/>
              <a:t>1. Ткани измельчают: а) в ступке</a:t>
            </a:r>
          </a:p>
          <a:p>
            <a:r>
              <a:rPr lang="ru-RU" altLang="ru-RU" dirty="0"/>
              <a:t>			     б)</a:t>
            </a:r>
            <a:r>
              <a:rPr lang="ru-RU" altLang="ru-RU" dirty="0" err="1"/>
              <a:t>гомогенезатором</a:t>
            </a:r>
            <a:endParaRPr lang="ru-RU" altLang="ru-RU" dirty="0"/>
          </a:p>
          <a:p>
            <a:r>
              <a:rPr lang="ru-RU" altLang="ru-RU" dirty="0"/>
              <a:t>			     в) автолизом</a:t>
            </a:r>
          </a:p>
          <a:p>
            <a:r>
              <a:rPr lang="ru-RU" altLang="ru-RU" dirty="0"/>
              <a:t>2. Фистульный метод</a:t>
            </a:r>
          </a:p>
          <a:p>
            <a:r>
              <a:rPr lang="ru-RU" altLang="ru-RU" dirty="0"/>
              <a:t>3. Их выделяют растворителями:</a:t>
            </a:r>
          </a:p>
          <a:p>
            <a:r>
              <a:rPr lang="ru-RU" altLang="ru-RU" dirty="0"/>
              <a:t>			    а) холодной водой</a:t>
            </a:r>
          </a:p>
          <a:p>
            <a:r>
              <a:rPr lang="ru-RU" altLang="ru-RU" dirty="0"/>
              <a:t>			    б) физ. р-ром, буферным р-ром</a:t>
            </a:r>
          </a:p>
          <a:p>
            <a:r>
              <a:rPr lang="ru-RU" altLang="ru-RU" dirty="0"/>
              <a:t>			    в) глицерином, спиртом, ацетоном</a:t>
            </a:r>
          </a:p>
          <a:p>
            <a:r>
              <a:rPr lang="ru-RU" altLang="ru-RU" dirty="0"/>
              <a:t>4. Очистка ферментов:</a:t>
            </a:r>
          </a:p>
          <a:p>
            <a:r>
              <a:rPr lang="ru-RU" altLang="ru-RU" dirty="0"/>
              <a:t>			    а) диализом</a:t>
            </a:r>
          </a:p>
          <a:p>
            <a:r>
              <a:rPr lang="ru-RU" altLang="ru-RU" dirty="0"/>
              <a:t>			    б) электрофорезом</a:t>
            </a:r>
          </a:p>
          <a:p>
            <a:r>
              <a:rPr lang="ru-RU" altLang="ru-RU" dirty="0"/>
              <a:t>			    в) избирательной адсорбцией</a:t>
            </a:r>
          </a:p>
          <a:p>
            <a:r>
              <a:rPr lang="ru-RU" altLang="ru-RU" dirty="0"/>
              <a:t>			    г) «</a:t>
            </a:r>
            <a:r>
              <a:rPr lang="ru-RU" altLang="ru-RU" dirty="0" err="1"/>
              <a:t>высаливанием</a:t>
            </a:r>
            <a:r>
              <a:rPr lang="ru-RU" altLang="ru-RU" dirty="0"/>
              <a:t>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29896C0-AF9F-4BFC-AEAF-C768411E6DBC}" type="slidenum">
              <a:rPr lang="ru-RU" altLang="ru-RU" sz="1400" b="0"/>
              <a:pPr/>
              <a:t>20</a:t>
            </a:fld>
            <a:endParaRPr lang="ru-RU" altLang="ru-RU" sz="1400" b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47700"/>
          </a:xfrm>
        </p:spPr>
        <p:txBody>
          <a:bodyPr/>
          <a:lstStyle/>
          <a:p>
            <a:r>
              <a:rPr lang="ru-RU" altLang="ru-RU" sz="2800" b="1" dirty="0" smtClean="0"/>
              <a:t>Международная классификация ферментов</a:t>
            </a:r>
            <a:endParaRPr lang="ru-RU" altLang="ru-RU" dirty="0" smtClean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28900" y="1828800"/>
            <a:ext cx="5410200" cy="4067033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3600" b="1" dirty="0" smtClean="0"/>
              <a:t>1. </a:t>
            </a:r>
            <a:r>
              <a:rPr lang="ru-RU" altLang="ru-RU" sz="3600" b="1" dirty="0" err="1" smtClean="0"/>
              <a:t>Оксидоредуктазы</a:t>
            </a:r>
            <a:endParaRPr lang="ru-RU" altLang="ru-RU" sz="3600" b="1" dirty="0" smtClean="0"/>
          </a:p>
          <a:p>
            <a:pPr>
              <a:buFontTx/>
              <a:buNone/>
            </a:pPr>
            <a:r>
              <a:rPr lang="ru-RU" altLang="ru-RU" sz="3600" b="1" dirty="0" smtClean="0"/>
              <a:t>2. </a:t>
            </a:r>
            <a:r>
              <a:rPr lang="ru-RU" altLang="ru-RU" sz="3600" b="1" dirty="0" err="1" smtClean="0"/>
              <a:t>Трансферазы</a:t>
            </a:r>
            <a:endParaRPr lang="ru-RU" altLang="ru-RU" sz="3600" b="1" dirty="0" smtClean="0"/>
          </a:p>
          <a:p>
            <a:pPr>
              <a:buFontTx/>
              <a:buNone/>
            </a:pPr>
            <a:r>
              <a:rPr lang="ru-RU" altLang="ru-RU" sz="3600" b="1" dirty="0" smtClean="0"/>
              <a:t>3. Гидролазы</a:t>
            </a:r>
          </a:p>
          <a:p>
            <a:pPr>
              <a:buFontTx/>
              <a:buNone/>
            </a:pPr>
            <a:r>
              <a:rPr lang="ru-RU" altLang="ru-RU" sz="3600" b="1" dirty="0" smtClean="0"/>
              <a:t>4. </a:t>
            </a:r>
            <a:r>
              <a:rPr lang="ru-RU" altLang="ru-RU" sz="3600" b="1" dirty="0" err="1" smtClean="0"/>
              <a:t>Лиазы</a:t>
            </a:r>
            <a:endParaRPr lang="ru-RU" altLang="ru-RU" sz="3600" b="1" dirty="0" smtClean="0"/>
          </a:p>
          <a:p>
            <a:pPr>
              <a:buFontTx/>
              <a:buNone/>
            </a:pPr>
            <a:r>
              <a:rPr lang="ru-RU" altLang="ru-RU" sz="3600" b="1" dirty="0" smtClean="0"/>
              <a:t>5. </a:t>
            </a:r>
            <a:r>
              <a:rPr lang="ru-RU" altLang="ru-RU" sz="3600" b="1" dirty="0" err="1" smtClean="0"/>
              <a:t>Изомеразы</a:t>
            </a:r>
            <a:endParaRPr lang="ru-RU" altLang="ru-RU" sz="3600" b="1" dirty="0" smtClean="0"/>
          </a:p>
          <a:p>
            <a:pPr>
              <a:buFontTx/>
              <a:buNone/>
            </a:pPr>
            <a:r>
              <a:rPr lang="ru-RU" altLang="ru-RU" sz="3600" b="1" dirty="0" smtClean="0"/>
              <a:t>6. </a:t>
            </a:r>
            <a:r>
              <a:rPr lang="ru-RU" altLang="ru-RU" sz="3600" b="1" dirty="0" err="1" smtClean="0"/>
              <a:t>Лигазы</a:t>
            </a:r>
            <a:r>
              <a:rPr lang="ru-RU" altLang="ru-RU" sz="3600" b="1" dirty="0" smtClean="0"/>
              <a:t> (</a:t>
            </a:r>
            <a:r>
              <a:rPr lang="ru-RU" altLang="ru-RU" sz="3600" b="1" dirty="0" err="1" smtClean="0"/>
              <a:t>синтетазы</a:t>
            </a:r>
            <a:r>
              <a:rPr lang="ru-RU" altLang="ru-RU" sz="3600" b="1" dirty="0" smtClean="0"/>
              <a:t>)</a:t>
            </a:r>
          </a:p>
        </p:txBody>
      </p:sp>
      <p:sp>
        <p:nvSpPr>
          <p:cNvPr id="24581" name="Text Box 4"/>
          <p:cNvSpPr txBox="1">
            <a:spLocks noChangeArrowheads="1"/>
          </p:cNvSpPr>
          <p:nvPr/>
        </p:nvSpPr>
        <p:spPr bwMode="auto">
          <a:xfrm>
            <a:off x="3148013" y="1247775"/>
            <a:ext cx="33670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800" dirty="0"/>
              <a:t>Классы ферментов:</a:t>
            </a:r>
            <a:endParaRPr lang="ru-RU" altLang="ru-RU" sz="2000" dirty="0"/>
          </a:p>
        </p:txBody>
      </p:sp>
    </p:spTree>
  </p:cSld>
  <p:clrMapOvr>
    <a:masterClrMapping/>
  </p:clrMapOvr>
  <p:transition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7D42ED2-2192-4B4B-BDB8-172CF58928A0}" type="slidenum">
              <a:rPr lang="ru-RU" altLang="ru-RU" sz="1400" b="0"/>
              <a:pPr/>
              <a:t>21</a:t>
            </a:fld>
            <a:endParaRPr lang="ru-RU" altLang="ru-RU" sz="1400" b="0"/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409575" y="319088"/>
            <a:ext cx="8258175" cy="175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3600" dirty="0"/>
              <a:t>Классы подразделяются на: </a:t>
            </a:r>
            <a:r>
              <a:rPr lang="ru-RU" altLang="ru-RU" sz="3600" u="sng" dirty="0">
                <a:solidFill>
                  <a:schemeClr val="accent2"/>
                </a:solidFill>
              </a:rPr>
              <a:t>подклассы</a:t>
            </a:r>
            <a:r>
              <a:rPr lang="ru-RU" altLang="ru-RU" sz="3600" dirty="0">
                <a:solidFill>
                  <a:schemeClr val="accent2"/>
                </a:solidFill>
              </a:rPr>
              <a:t>,</a:t>
            </a:r>
            <a:r>
              <a:rPr lang="ru-RU" altLang="ru-RU" sz="3600" dirty="0"/>
              <a:t> </a:t>
            </a:r>
            <a:r>
              <a:rPr lang="ru-RU" altLang="ru-RU" sz="3600" u="sng" dirty="0" err="1">
                <a:solidFill>
                  <a:schemeClr val="accent2"/>
                </a:solidFill>
              </a:rPr>
              <a:t>подподкласы</a:t>
            </a:r>
            <a:r>
              <a:rPr lang="ru-RU" altLang="ru-RU" sz="3600" dirty="0"/>
              <a:t> и </a:t>
            </a:r>
            <a:r>
              <a:rPr lang="ru-RU" altLang="ru-RU" sz="3600" u="sng" dirty="0">
                <a:solidFill>
                  <a:srgbClr val="9900CC"/>
                </a:solidFill>
              </a:rPr>
              <a:t>порядковый номер</a:t>
            </a:r>
            <a:r>
              <a:rPr lang="ru-RU" altLang="ru-RU" sz="3600" dirty="0">
                <a:solidFill>
                  <a:srgbClr val="9900CC"/>
                </a:solidFill>
              </a:rPr>
              <a:t> в </a:t>
            </a:r>
            <a:r>
              <a:rPr lang="ru-RU" altLang="ru-RU" sz="3600" dirty="0" err="1">
                <a:solidFill>
                  <a:srgbClr val="9900CC"/>
                </a:solidFill>
              </a:rPr>
              <a:t>подподклассе</a:t>
            </a:r>
            <a:r>
              <a:rPr lang="ru-RU" altLang="ru-RU" sz="3600" dirty="0">
                <a:solidFill>
                  <a:srgbClr val="9900CC"/>
                </a:solidFill>
              </a:rPr>
              <a:t>.</a:t>
            </a:r>
            <a:endParaRPr lang="ru-RU" altLang="ru-RU" sz="2800" dirty="0">
              <a:solidFill>
                <a:srgbClr val="9900CC"/>
              </a:solidFill>
            </a:endParaRPr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409575" y="2339431"/>
            <a:ext cx="8291512" cy="2064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3200" u="sng" dirty="0">
                <a:solidFill>
                  <a:srgbClr val="FF3300"/>
                </a:solidFill>
              </a:rPr>
              <a:t>Шифр фермента</a:t>
            </a:r>
            <a:r>
              <a:rPr lang="ru-RU" altLang="ru-RU" sz="2800" dirty="0"/>
              <a:t> - </a:t>
            </a:r>
            <a:r>
              <a:rPr lang="ru-RU" altLang="ru-RU" sz="3200" dirty="0"/>
              <a:t>четырехзначный код, в котором первая цифра - класс, вторая- подкласс, третья- </a:t>
            </a:r>
            <a:r>
              <a:rPr lang="ru-RU" altLang="ru-RU" sz="3200" dirty="0" err="1"/>
              <a:t>подподкласс</a:t>
            </a:r>
            <a:r>
              <a:rPr lang="ru-RU" altLang="ru-RU" sz="3200" dirty="0"/>
              <a:t>, четвертая - порядковый номер в </a:t>
            </a:r>
            <a:r>
              <a:rPr lang="ru-RU" altLang="ru-RU" sz="3200" dirty="0" err="1"/>
              <a:t>подподклассе</a:t>
            </a:r>
            <a:r>
              <a:rPr lang="ru-RU" altLang="ru-RU" sz="3200" dirty="0"/>
              <a:t>.</a:t>
            </a:r>
          </a:p>
        </p:txBody>
      </p:sp>
      <p:sp>
        <p:nvSpPr>
          <p:cNvPr id="25605" name="Text Box 4"/>
          <p:cNvSpPr txBox="1">
            <a:spLocks noChangeArrowheads="1"/>
          </p:cNvSpPr>
          <p:nvPr/>
        </p:nvSpPr>
        <p:spPr bwMode="auto">
          <a:xfrm>
            <a:off x="409575" y="4606081"/>
            <a:ext cx="7764462" cy="1571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3200" dirty="0"/>
              <a:t>Например: 	</a:t>
            </a:r>
            <a:endParaRPr lang="ru-RU" altLang="ru-RU" sz="3200" dirty="0" smtClean="0"/>
          </a:p>
          <a:p>
            <a:r>
              <a:rPr lang="ru-RU" altLang="ru-RU" sz="3200" dirty="0" smtClean="0">
                <a:solidFill>
                  <a:srgbClr val="FF3300"/>
                </a:solidFill>
              </a:rPr>
              <a:t>1.1.1.1</a:t>
            </a:r>
            <a:r>
              <a:rPr lang="ru-RU" altLang="ru-RU" sz="3200" dirty="0">
                <a:solidFill>
                  <a:srgbClr val="FF3300"/>
                </a:solidFill>
              </a:rPr>
              <a:t>. - </a:t>
            </a:r>
            <a:r>
              <a:rPr lang="ru-RU" altLang="ru-RU" sz="3200" dirty="0" err="1" smtClean="0">
                <a:solidFill>
                  <a:srgbClr val="FF3300"/>
                </a:solidFill>
              </a:rPr>
              <a:t>алкогольдегидрогеназа</a:t>
            </a:r>
            <a:endParaRPr lang="ru-RU" altLang="ru-RU" sz="3200" dirty="0">
              <a:solidFill>
                <a:srgbClr val="FF3300"/>
              </a:solidFill>
            </a:endParaRPr>
          </a:p>
          <a:p>
            <a:r>
              <a:rPr lang="ru-RU" altLang="ru-RU" sz="3200" dirty="0" smtClean="0">
                <a:solidFill>
                  <a:srgbClr val="FF3300"/>
                </a:solidFill>
              </a:rPr>
              <a:t>3.1.1.3</a:t>
            </a:r>
            <a:r>
              <a:rPr lang="ru-RU" altLang="ru-RU" sz="3200" dirty="0">
                <a:solidFill>
                  <a:srgbClr val="FF3300"/>
                </a:solidFill>
              </a:rPr>
              <a:t>. - липаза</a:t>
            </a:r>
            <a:endParaRPr lang="ru-RU" altLang="ru-RU" sz="2800" dirty="0"/>
          </a:p>
        </p:txBody>
      </p:sp>
    </p:spTree>
  </p:cSld>
  <p:clrMapOvr>
    <a:masterClrMapping/>
  </p:clrMapOvr>
  <p:transition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6901FBB-16AF-4B75-BF23-CF434DB657D9}" type="slidenum">
              <a:rPr lang="ru-RU" altLang="ru-RU" sz="1400" b="0"/>
              <a:pPr/>
              <a:t>22</a:t>
            </a:fld>
            <a:endParaRPr lang="ru-RU" altLang="ru-RU" sz="1400" b="0"/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249238" y="1134067"/>
            <a:ext cx="8723520" cy="448033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800" dirty="0">
                <a:solidFill>
                  <a:srgbClr val="FF0000"/>
                </a:solidFill>
              </a:rPr>
              <a:t>Номенклатура</a:t>
            </a:r>
            <a:r>
              <a:rPr lang="ru-RU" altLang="ru-RU" dirty="0"/>
              <a:t> - </a:t>
            </a:r>
            <a:r>
              <a:rPr lang="ru-RU" altLang="ru-RU" sz="2600" dirty="0"/>
              <a:t>это различные названия ферментов:</a:t>
            </a:r>
          </a:p>
          <a:p>
            <a:endParaRPr lang="ru-RU" altLang="ru-RU" dirty="0" smtClean="0">
              <a:solidFill>
                <a:srgbClr val="FF0000"/>
              </a:solidFill>
            </a:endParaRPr>
          </a:p>
          <a:p>
            <a:r>
              <a:rPr lang="ru-RU" altLang="ru-RU" dirty="0" smtClean="0">
                <a:solidFill>
                  <a:srgbClr val="FF0000"/>
                </a:solidFill>
              </a:rPr>
              <a:t>1</a:t>
            </a:r>
            <a:r>
              <a:rPr lang="ru-RU" altLang="ru-RU" dirty="0">
                <a:solidFill>
                  <a:srgbClr val="FF0000"/>
                </a:solidFill>
              </a:rPr>
              <a:t>. </a:t>
            </a:r>
            <a:r>
              <a:rPr lang="ru-RU" altLang="ru-RU" sz="2800" dirty="0">
                <a:solidFill>
                  <a:srgbClr val="FF0000"/>
                </a:solidFill>
              </a:rPr>
              <a:t>Рациональная</a:t>
            </a:r>
            <a:r>
              <a:rPr lang="ru-RU" altLang="ru-RU" sz="2800" dirty="0"/>
              <a:t> </a:t>
            </a:r>
            <a:r>
              <a:rPr lang="ru-RU" altLang="ru-RU" sz="2500" dirty="0"/>
              <a:t>( рабочая) - к латинскому корню </a:t>
            </a:r>
          </a:p>
          <a:p>
            <a:r>
              <a:rPr lang="ru-RU" altLang="ru-RU" sz="2500" dirty="0"/>
              <a:t>названия субстрата добавляется окончание </a:t>
            </a:r>
            <a:r>
              <a:rPr lang="ru-RU" altLang="ru-RU" sz="2500" dirty="0">
                <a:solidFill>
                  <a:srgbClr val="FF0000"/>
                </a:solidFill>
              </a:rPr>
              <a:t>«аза»</a:t>
            </a:r>
            <a:r>
              <a:rPr lang="ru-RU" altLang="ru-RU" sz="2500" dirty="0"/>
              <a:t> (липаза).</a:t>
            </a:r>
            <a:endParaRPr lang="ru-RU" altLang="ru-RU" dirty="0"/>
          </a:p>
          <a:p>
            <a:endParaRPr lang="ru-RU" altLang="ru-RU" dirty="0" smtClean="0">
              <a:solidFill>
                <a:srgbClr val="FF0000"/>
              </a:solidFill>
            </a:endParaRPr>
          </a:p>
          <a:p>
            <a:r>
              <a:rPr lang="ru-RU" altLang="ru-RU" dirty="0" smtClean="0">
                <a:solidFill>
                  <a:srgbClr val="FF0000"/>
                </a:solidFill>
              </a:rPr>
              <a:t>2</a:t>
            </a:r>
            <a:r>
              <a:rPr lang="ru-RU" altLang="ru-RU" dirty="0">
                <a:solidFill>
                  <a:srgbClr val="FF0000"/>
                </a:solidFill>
              </a:rPr>
              <a:t>. </a:t>
            </a:r>
            <a:r>
              <a:rPr lang="ru-RU" altLang="ru-RU" sz="2800" dirty="0">
                <a:solidFill>
                  <a:srgbClr val="FF0000"/>
                </a:solidFill>
              </a:rPr>
              <a:t>Систематическая</a:t>
            </a:r>
            <a:r>
              <a:rPr lang="ru-RU" altLang="ru-RU" dirty="0"/>
              <a:t> - </a:t>
            </a:r>
            <a:r>
              <a:rPr lang="ru-RU" altLang="ru-RU" sz="2600" dirty="0"/>
              <a:t>включает 3 части: </a:t>
            </a:r>
          </a:p>
          <a:p>
            <a:r>
              <a:rPr lang="ru-RU" altLang="ru-RU" sz="2600" dirty="0"/>
              <a:t>а) рациональное название главного субстрата;</a:t>
            </a:r>
          </a:p>
          <a:p>
            <a:r>
              <a:rPr lang="ru-RU" altLang="ru-RU" sz="2600" dirty="0"/>
              <a:t>б) кофермент;</a:t>
            </a:r>
          </a:p>
          <a:p>
            <a:r>
              <a:rPr lang="ru-RU" altLang="ru-RU" sz="2600" dirty="0"/>
              <a:t>в) характер катализируемой реакции.</a:t>
            </a:r>
          </a:p>
          <a:p>
            <a:r>
              <a:rPr lang="ru-RU" altLang="ru-RU" sz="2600" dirty="0" err="1"/>
              <a:t>Напр</a:t>
            </a:r>
            <a:r>
              <a:rPr lang="ru-RU" altLang="ru-RU" sz="2600" dirty="0"/>
              <a:t>: </a:t>
            </a:r>
            <a:r>
              <a:rPr lang="ru-RU" altLang="ru-RU" sz="2600" dirty="0" err="1"/>
              <a:t>лактат</a:t>
            </a:r>
            <a:r>
              <a:rPr lang="ru-RU" altLang="ru-RU" sz="2600" dirty="0"/>
              <a:t>: НАД - </a:t>
            </a:r>
            <a:r>
              <a:rPr lang="ru-RU" altLang="ru-RU" sz="2600" dirty="0" err="1"/>
              <a:t>оксидоредуктаза</a:t>
            </a:r>
            <a:endParaRPr lang="ru-RU" altLang="ru-RU" sz="2600" dirty="0"/>
          </a:p>
          <a:p>
            <a:endParaRPr lang="ru-RU" alt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F3D0FFD-B55C-4BBD-8488-0E7CFAB1E371}" type="slidenum">
              <a:rPr lang="ru-RU" altLang="ru-RU" sz="1400" b="0"/>
              <a:pPr/>
              <a:t>23</a:t>
            </a:fld>
            <a:endParaRPr lang="ru-RU" altLang="ru-RU" sz="1400" b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524750" cy="1143000"/>
          </a:xfrm>
        </p:spPr>
        <p:txBody>
          <a:bodyPr/>
          <a:lstStyle/>
          <a:p>
            <a:r>
              <a:rPr lang="ru-RU" altLang="ru-RU" sz="2800" b="1" smtClean="0"/>
              <a:t>						Характеристика отдельных классов ферментов</a:t>
            </a:r>
            <a:endParaRPr lang="ru-RU" altLang="ru-RU" sz="4800" smtClean="0"/>
          </a:p>
        </p:txBody>
      </p:sp>
      <p:sp>
        <p:nvSpPr>
          <p:cNvPr id="27652" name="Text Box 3"/>
          <p:cNvSpPr txBox="1">
            <a:spLocks noChangeArrowheads="1"/>
          </p:cNvSpPr>
          <p:nvPr/>
        </p:nvSpPr>
        <p:spPr bwMode="auto">
          <a:xfrm>
            <a:off x="244475" y="1360488"/>
            <a:ext cx="8735752" cy="1448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marL="457200" indent="-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AutoNum type="arabicPeriod"/>
            </a:pPr>
            <a:r>
              <a:rPr lang="ru-RU" altLang="ru-RU" sz="2800">
                <a:solidFill>
                  <a:srgbClr val="FF3300"/>
                </a:solidFill>
              </a:rPr>
              <a:t>Класс ОКСИДОРЕДУКТАЗЫ </a:t>
            </a:r>
            <a:r>
              <a:rPr lang="ru-RU" altLang="ru-RU" sz="2800"/>
              <a:t>-</a:t>
            </a:r>
            <a:r>
              <a:rPr lang="ru-RU" altLang="ru-RU" sz="2800">
                <a:solidFill>
                  <a:srgbClr val="FF3300"/>
                </a:solidFill>
              </a:rPr>
              <a:t> </a:t>
            </a:r>
            <a:r>
              <a:rPr lang="ru-RU" altLang="ru-RU" sz="2800"/>
              <a:t>катализируют окислительно-восстановительные реакции (ОВР)</a:t>
            </a:r>
          </a:p>
          <a:p>
            <a:pPr algn="ctr"/>
            <a:r>
              <a:rPr lang="ru-RU" altLang="ru-RU" sz="3200"/>
              <a:t>Имеется 17 подклассов</a:t>
            </a:r>
          </a:p>
        </p:txBody>
      </p:sp>
      <p:sp>
        <p:nvSpPr>
          <p:cNvPr id="27653" name="Text Box 9"/>
          <p:cNvSpPr txBox="1">
            <a:spLocks noChangeArrowheads="1"/>
          </p:cNvSpPr>
          <p:nvPr/>
        </p:nvSpPr>
        <p:spPr bwMode="auto">
          <a:xfrm>
            <a:off x="4291013" y="3390900"/>
            <a:ext cx="180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ru-RU" altLang="ru-RU"/>
          </a:p>
        </p:txBody>
      </p:sp>
      <p:sp>
        <p:nvSpPr>
          <p:cNvPr id="27654" name="Text Box 12"/>
          <p:cNvSpPr txBox="1">
            <a:spLocks noChangeArrowheads="1"/>
          </p:cNvSpPr>
          <p:nvPr/>
        </p:nvSpPr>
        <p:spPr bwMode="auto">
          <a:xfrm>
            <a:off x="4386263" y="3962400"/>
            <a:ext cx="180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ru-RU" altLang="ru-RU"/>
          </a:p>
        </p:txBody>
      </p:sp>
      <p:sp>
        <p:nvSpPr>
          <p:cNvPr id="27655" name="Text Box 36"/>
          <p:cNvSpPr txBox="1">
            <a:spLocks noChangeArrowheads="1"/>
          </p:cNvSpPr>
          <p:nvPr/>
        </p:nvSpPr>
        <p:spPr bwMode="auto">
          <a:xfrm>
            <a:off x="849182" y="3290887"/>
            <a:ext cx="7526338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/>
              <a:t>а) Анаэробные </a:t>
            </a:r>
            <a:r>
              <a:rPr lang="ru-RU" altLang="ru-RU" sz="2800" dirty="0" err="1"/>
              <a:t>дегидрогеназы</a:t>
            </a:r>
            <a:r>
              <a:rPr lang="ru-RU" altLang="ru-RU" sz="2800" dirty="0"/>
              <a:t> - переносят Н</a:t>
            </a:r>
            <a:r>
              <a:rPr lang="ru-RU" altLang="ru-RU" sz="2800" baseline="-25000" dirty="0"/>
              <a:t>2</a:t>
            </a:r>
            <a:r>
              <a:rPr lang="ru-RU" altLang="ru-RU" sz="2800" dirty="0"/>
              <a:t> </a:t>
            </a:r>
          </a:p>
          <a:p>
            <a:pPr algn="ctr"/>
            <a:r>
              <a:rPr lang="ru-RU" altLang="ru-RU" sz="2800" dirty="0"/>
              <a:t>от субстрата на другое соединение ( не на О</a:t>
            </a:r>
            <a:r>
              <a:rPr lang="ru-RU" altLang="ru-RU" sz="2800" baseline="-25000" dirty="0"/>
              <a:t>2</a:t>
            </a:r>
            <a:r>
              <a:rPr lang="ru-RU" altLang="ru-RU" sz="2800" dirty="0"/>
              <a:t>) </a:t>
            </a:r>
          </a:p>
          <a:p>
            <a:pPr algn="ctr"/>
            <a:r>
              <a:rPr lang="ru-RU" altLang="ru-RU" sz="2800" dirty="0"/>
              <a:t> Напр. </a:t>
            </a:r>
            <a:r>
              <a:rPr lang="ru-RU" altLang="ru-RU" sz="2800" dirty="0" err="1"/>
              <a:t>лактатдегидрогеназа</a:t>
            </a:r>
            <a:endParaRPr lang="ru-RU" altLang="ru-RU" sz="2800" dirty="0"/>
          </a:p>
          <a:p>
            <a:pPr algn="ctr"/>
            <a:endParaRPr lang="ru-RU" altLang="ru-RU" sz="2800" dirty="0"/>
          </a:p>
        </p:txBody>
      </p:sp>
    </p:spTree>
  </p:cSld>
  <p:clrMapOvr>
    <a:masterClrMapping/>
  </p:clrMapOvr>
  <p:transition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66F90BA-919E-423B-B694-92A5094E76A5}" type="slidenum">
              <a:rPr lang="ru-RU" altLang="ru-RU" sz="1400" b="0"/>
              <a:pPr/>
              <a:t>24</a:t>
            </a:fld>
            <a:endParaRPr lang="ru-RU" altLang="ru-RU" sz="1400" b="0"/>
          </a:p>
        </p:txBody>
      </p:sp>
      <p:graphicFrame>
        <p:nvGraphicFramePr>
          <p:cNvPr id="2867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6968871"/>
              </p:ext>
            </p:extLst>
          </p:nvPr>
        </p:nvGraphicFramePr>
        <p:xfrm>
          <a:off x="791570" y="541338"/>
          <a:ext cx="7876180" cy="495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2" name="Документ" r:id="rId3" imgW="7689795" imgH="5286823" progId="Word.Document.8">
                  <p:embed/>
                </p:oleObj>
              </mc:Choice>
              <mc:Fallback>
                <p:oleObj name="Документ" r:id="rId3" imgW="7689795" imgH="5286823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570" y="541338"/>
                        <a:ext cx="7876180" cy="495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6" name="Text Box 5"/>
          <p:cNvSpPr txBox="1">
            <a:spLocks noChangeArrowheads="1"/>
          </p:cNvSpPr>
          <p:nvPr/>
        </p:nvSpPr>
        <p:spPr bwMode="auto">
          <a:xfrm>
            <a:off x="1684338" y="5494338"/>
            <a:ext cx="6213475" cy="5191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>
                <a:solidFill>
                  <a:srgbClr val="FF3300"/>
                </a:solidFill>
              </a:rPr>
              <a:t>(Лактат:</a:t>
            </a:r>
            <a:r>
              <a:rPr lang="ru-RU" altLang="ru-RU" sz="2800"/>
              <a:t> </a:t>
            </a:r>
            <a:r>
              <a:rPr lang="ru-RU" altLang="ru-RU" sz="2800">
                <a:solidFill>
                  <a:schemeClr val="accent2"/>
                </a:solidFill>
              </a:rPr>
              <a:t>НАД</a:t>
            </a:r>
            <a:r>
              <a:rPr lang="ru-RU" altLang="ru-RU" sz="2800"/>
              <a:t>-</a:t>
            </a:r>
            <a:r>
              <a:rPr lang="ru-RU" altLang="ru-RU" sz="2800">
                <a:solidFill>
                  <a:srgbClr val="9900CC"/>
                </a:solidFill>
              </a:rPr>
              <a:t>оксидоредуктаза)</a:t>
            </a:r>
            <a:endParaRPr lang="ru-RU" altLang="ru-RU" sz="28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38D3C61-B7C1-4826-A019-9FCE0275AAC6}" type="slidenum">
              <a:rPr lang="ru-RU" altLang="ru-RU" sz="1400" b="0"/>
              <a:pPr/>
              <a:t>25</a:t>
            </a:fld>
            <a:endParaRPr lang="ru-RU" altLang="ru-RU" sz="1400" b="0"/>
          </a:p>
        </p:txBody>
      </p:sp>
      <p:sp>
        <p:nvSpPr>
          <p:cNvPr id="29699" name="Text Box 2"/>
          <p:cNvSpPr txBox="1">
            <a:spLocks noChangeArrowheads="1"/>
          </p:cNvSpPr>
          <p:nvPr/>
        </p:nvSpPr>
        <p:spPr bwMode="auto">
          <a:xfrm>
            <a:off x="153988" y="547688"/>
            <a:ext cx="8686800" cy="8858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600"/>
              <a:t>б) аэробные дегидрогеназы (оксидазы) - переносят Н</a:t>
            </a:r>
            <a:r>
              <a:rPr lang="ru-RU" altLang="ru-RU" sz="2600" baseline="-25000"/>
              <a:t>2</a:t>
            </a:r>
            <a:r>
              <a:rPr lang="ru-RU" altLang="ru-RU" sz="2600"/>
              <a:t> от </a:t>
            </a:r>
          </a:p>
          <a:p>
            <a:pPr algn="ctr"/>
            <a:r>
              <a:rPr lang="ru-RU" altLang="ru-RU" sz="2600"/>
              <a:t>субстрата на О</a:t>
            </a:r>
            <a:r>
              <a:rPr lang="ru-RU" altLang="ru-RU" sz="2600" baseline="-25000"/>
              <a:t>2</a:t>
            </a:r>
            <a:endParaRPr lang="ru-RU" altLang="ru-RU" sz="2600"/>
          </a:p>
        </p:txBody>
      </p:sp>
      <p:graphicFrame>
        <p:nvGraphicFramePr>
          <p:cNvPr id="2970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516306"/>
              </p:ext>
            </p:extLst>
          </p:nvPr>
        </p:nvGraphicFramePr>
        <p:xfrm>
          <a:off x="153988" y="2002241"/>
          <a:ext cx="8724900" cy="415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6" name="Документ" r:id="rId3" imgW="8734234" imgH="4153341" progId="Word.Document.8">
                  <p:embed/>
                </p:oleObj>
              </mc:Choice>
              <mc:Fallback>
                <p:oleObj name="Документ" r:id="rId3" imgW="8734234" imgH="4153341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88" y="2002241"/>
                        <a:ext cx="8724900" cy="415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7CF9003-AF1D-4D53-AA23-A4C66E330930}" type="slidenum">
              <a:rPr lang="ru-RU" altLang="ru-RU" sz="1400" b="0"/>
              <a:pPr/>
              <a:t>26</a:t>
            </a:fld>
            <a:endParaRPr lang="ru-RU" altLang="ru-RU" sz="1400" b="0"/>
          </a:p>
        </p:txBody>
      </p:sp>
      <p:sp>
        <p:nvSpPr>
          <p:cNvPr id="30723" name="Text Box 1026"/>
          <p:cNvSpPr txBox="1">
            <a:spLocks noChangeArrowheads="1"/>
          </p:cNvSpPr>
          <p:nvPr/>
        </p:nvSpPr>
        <p:spPr bwMode="auto">
          <a:xfrm>
            <a:off x="171450" y="853728"/>
            <a:ext cx="8708516" cy="477271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800" dirty="0"/>
              <a:t>в) ферменты содержащие </a:t>
            </a:r>
            <a:r>
              <a:rPr lang="ru-RU" altLang="ru-RU" sz="2800" dirty="0" err="1"/>
              <a:t>гем</a:t>
            </a:r>
            <a:r>
              <a:rPr lang="ru-RU" altLang="ru-RU" sz="2800" dirty="0"/>
              <a:t> </a:t>
            </a:r>
            <a:r>
              <a:rPr lang="ru-RU" altLang="ru-RU" sz="2800" dirty="0">
                <a:solidFill>
                  <a:srgbClr val="FF0000"/>
                </a:solidFill>
              </a:rPr>
              <a:t>(</a:t>
            </a:r>
            <a:r>
              <a:rPr lang="ru-RU" altLang="ru-RU" sz="2800" dirty="0" err="1">
                <a:solidFill>
                  <a:srgbClr val="FF0000"/>
                </a:solidFill>
              </a:rPr>
              <a:t>геминовые</a:t>
            </a:r>
            <a:r>
              <a:rPr lang="ru-RU" altLang="ru-RU" sz="2800" dirty="0">
                <a:solidFill>
                  <a:srgbClr val="FF0000"/>
                </a:solidFill>
              </a:rPr>
              <a:t> природы</a:t>
            </a:r>
            <a:r>
              <a:rPr lang="ru-RU" altLang="ru-RU" sz="2800" dirty="0"/>
              <a:t>),</a:t>
            </a:r>
          </a:p>
          <a:p>
            <a:r>
              <a:rPr lang="ru-RU" altLang="ru-RU" sz="2800" dirty="0"/>
              <a:t>участвуют в переносе электронов. </a:t>
            </a:r>
          </a:p>
          <a:p>
            <a:r>
              <a:rPr lang="ru-RU" altLang="ru-RU" sz="2800" dirty="0"/>
              <a:t>Это </a:t>
            </a:r>
            <a:r>
              <a:rPr lang="ru-RU" altLang="ru-RU" sz="2800" dirty="0" err="1"/>
              <a:t>цитохромы</a:t>
            </a:r>
            <a:r>
              <a:rPr lang="ru-RU" altLang="ru-RU" sz="2800" dirty="0"/>
              <a:t> а, в, с, </a:t>
            </a:r>
            <a:r>
              <a:rPr lang="ru-RU" altLang="ru-RU" sz="2800" dirty="0" err="1"/>
              <a:t>цитохромоксидаза</a:t>
            </a:r>
            <a:r>
              <a:rPr lang="ru-RU" altLang="ru-RU" sz="2800" dirty="0"/>
              <a:t>, </a:t>
            </a:r>
          </a:p>
          <a:p>
            <a:r>
              <a:rPr lang="ru-RU" altLang="ru-RU" sz="2800" dirty="0"/>
              <a:t>каталаза и </a:t>
            </a:r>
            <a:r>
              <a:rPr lang="ru-RU" altLang="ru-RU" sz="2800" dirty="0" err="1"/>
              <a:t>пероксидаза</a:t>
            </a:r>
            <a:r>
              <a:rPr lang="ru-RU" altLang="ru-RU" sz="2800" dirty="0"/>
              <a:t>.  </a:t>
            </a:r>
          </a:p>
          <a:p>
            <a:endParaRPr lang="ru-RU" altLang="ru-RU" sz="2800" dirty="0"/>
          </a:p>
          <a:p>
            <a:r>
              <a:rPr lang="ru-RU" altLang="ru-RU" sz="2800" dirty="0"/>
              <a:t>           2Н</a:t>
            </a:r>
            <a:r>
              <a:rPr lang="ru-RU" altLang="ru-RU" sz="2800" baseline="-25000" dirty="0"/>
              <a:t>2</a:t>
            </a:r>
            <a:r>
              <a:rPr lang="ru-RU" altLang="ru-RU" sz="2800" dirty="0"/>
              <a:t>О</a:t>
            </a:r>
            <a:r>
              <a:rPr lang="ru-RU" altLang="ru-RU" sz="2800" baseline="-25000" dirty="0"/>
              <a:t>2</a:t>
            </a:r>
            <a:r>
              <a:rPr lang="ru-RU" altLang="ru-RU" sz="2800" dirty="0"/>
              <a:t>   </a:t>
            </a:r>
            <a:r>
              <a:rPr lang="ru-RU" altLang="ru-RU" sz="2800" dirty="0" smtClean="0"/>
              <a:t>      каталаза </a:t>
            </a:r>
            <a:r>
              <a:rPr lang="ru-RU" altLang="ru-RU" sz="2800" dirty="0"/>
              <a:t>	</a:t>
            </a:r>
            <a:r>
              <a:rPr lang="ru-RU" altLang="ru-RU" sz="2800" dirty="0" smtClean="0"/>
              <a:t>   </a:t>
            </a:r>
            <a:r>
              <a:rPr lang="ru-RU" altLang="ru-RU" sz="2800" dirty="0"/>
              <a:t>2Н</a:t>
            </a:r>
            <a:r>
              <a:rPr lang="ru-RU" altLang="ru-RU" sz="2800" baseline="-25000" dirty="0"/>
              <a:t>2</a:t>
            </a:r>
            <a:r>
              <a:rPr lang="ru-RU" altLang="ru-RU" sz="2800" dirty="0"/>
              <a:t>О</a:t>
            </a:r>
            <a:r>
              <a:rPr lang="ru-RU" altLang="ru-RU" sz="2800" baseline="-25000" dirty="0"/>
              <a:t>  </a:t>
            </a:r>
            <a:r>
              <a:rPr lang="ru-RU" altLang="ru-RU" sz="2800" dirty="0"/>
              <a:t>+ О</a:t>
            </a:r>
            <a:r>
              <a:rPr lang="ru-RU" altLang="ru-RU" sz="2800" baseline="-25000" dirty="0"/>
              <a:t>2</a:t>
            </a:r>
            <a:r>
              <a:rPr lang="ru-RU" altLang="ru-RU" sz="2800" dirty="0"/>
              <a:t> 	  </a:t>
            </a:r>
          </a:p>
          <a:p>
            <a:r>
              <a:rPr lang="ru-RU" altLang="ru-RU" sz="2800" dirty="0" smtClean="0"/>
              <a:t>                                 </a:t>
            </a:r>
          </a:p>
          <a:p>
            <a:r>
              <a:rPr lang="ru-RU" altLang="ru-RU" sz="2800" dirty="0" smtClean="0"/>
              <a:t>            Н</a:t>
            </a:r>
            <a:r>
              <a:rPr lang="ru-RU" altLang="ru-RU" sz="2800" baseline="-25000" dirty="0" smtClean="0"/>
              <a:t>2</a:t>
            </a:r>
            <a:r>
              <a:rPr lang="ru-RU" altLang="ru-RU" sz="2800" dirty="0" smtClean="0"/>
              <a:t>О</a:t>
            </a:r>
            <a:r>
              <a:rPr lang="ru-RU" altLang="ru-RU" sz="2800" baseline="-25000" dirty="0" smtClean="0"/>
              <a:t>2</a:t>
            </a:r>
            <a:r>
              <a:rPr lang="ru-RU" altLang="ru-RU" sz="2800" dirty="0" smtClean="0"/>
              <a:t>      </a:t>
            </a:r>
            <a:r>
              <a:rPr lang="ru-RU" altLang="ru-RU" sz="2800" dirty="0" err="1" smtClean="0"/>
              <a:t>пероксидаза</a:t>
            </a:r>
            <a:r>
              <a:rPr lang="ru-RU" altLang="ru-RU" sz="2800" dirty="0" smtClean="0"/>
              <a:t>     Н</a:t>
            </a:r>
            <a:r>
              <a:rPr lang="ru-RU" altLang="ru-RU" sz="2800" baseline="-25000" dirty="0" smtClean="0"/>
              <a:t>2</a:t>
            </a:r>
            <a:r>
              <a:rPr lang="ru-RU" altLang="ru-RU" sz="2800" dirty="0" smtClean="0"/>
              <a:t>О</a:t>
            </a:r>
            <a:r>
              <a:rPr lang="ru-RU" altLang="ru-RU" sz="2800" baseline="-25000" dirty="0" smtClean="0"/>
              <a:t>   </a:t>
            </a:r>
            <a:r>
              <a:rPr lang="ru-RU" altLang="ru-RU" sz="2800" dirty="0" smtClean="0"/>
              <a:t>+ О</a:t>
            </a:r>
          </a:p>
          <a:p>
            <a:r>
              <a:rPr lang="ru-RU" altLang="ru-RU" sz="2800" dirty="0" smtClean="0"/>
              <a:t>                            </a:t>
            </a:r>
          </a:p>
          <a:p>
            <a:endParaRPr lang="ru-RU" altLang="ru-RU" sz="2800" dirty="0"/>
          </a:p>
          <a:p>
            <a:endParaRPr lang="ru-RU" altLang="ru-RU" dirty="0"/>
          </a:p>
        </p:txBody>
      </p:sp>
      <p:sp>
        <p:nvSpPr>
          <p:cNvPr id="30724" name="Line 1027"/>
          <p:cNvSpPr>
            <a:spLocks noChangeShapeType="1"/>
          </p:cNvSpPr>
          <p:nvPr/>
        </p:nvSpPr>
        <p:spPr bwMode="auto">
          <a:xfrm flipV="1">
            <a:off x="2673118" y="4387755"/>
            <a:ext cx="1975935" cy="68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30725" name="Line 1028"/>
          <p:cNvSpPr>
            <a:spLocks noChangeShapeType="1"/>
          </p:cNvSpPr>
          <p:nvPr/>
        </p:nvSpPr>
        <p:spPr bwMode="auto">
          <a:xfrm>
            <a:off x="2839303" y="3494964"/>
            <a:ext cx="1809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595EEB0-37D8-421E-8E5E-B5750A4F967C}" type="slidenum">
              <a:rPr lang="ru-RU" altLang="ru-RU" sz="1400" b="0"/>
              <a:pPr/>
              <a:t>27</a:t>
            </a:fld>
            <a:endParaRPr lang="ru-RU" altLang="ru-RU" sz="1400" b="0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419100" y="1978025"/>
            <a:ext cx="8369300" cy="181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800" dirty="0">
                <a:solidFill>
                  <a:srgbClr val="FF3300"/>
                </a:solidFill>
              </a:rPr>
              <a:t>2. Класс ТРАНСФЕРАЗЫ </a:t>
            </a:r>
            <a:r>
              <a:rPr lang="ru-RU" altLang="ru-RU" sz="2800" dirty="0"/>
              <a:t>-</a:t>
            </a:r>
            <a:r>
              <a:rPr lang="ru-RU" altLang="ru-RU" sz="2800" dirty="0">
                <a:solidFill>
                  <a:srgbClr val="FF3300"/>
                </a:solidFill>
              </a:rPr>
              <a:t> </a:t>
            </a:r>
            <a:r>
              <a:rPr lang="ru-RU" altLang="ru-RU" sz="2800" dirty="0"/>
              <a:t>катализируют реакции переноса групп  ( -NH</a:t>
            </a:r>
            <a:r>
              <a:rPr lang="ru-RU" altLang="ru-RU" sz="2800" baseline="-25000" dirty="0"/>
              <a:t>2 </a:t>
            </a:r>
            <a:r>
              <a:rPr lang="ru-RU" altLang="ru-RU" sz="2800" dirty="0"/>
              <a:t>, -СН</a:t>
            </a:r>
            <a:r>
              <a:rPr lang="ru-RU" altLang="ru-RU" sz="2000" dirty="0"/>
              <a:t>3</a:t>
            </a:r>
            <a:r>
              <a:rPr lang="ru-RU" altLang="ru-RU" dirty="0"/>
              <a:t> , </a:t>
            </a:r>
            <a:r>
              <a:rPr lang="ru-RU" altLang="ru-RU" sz="2800" dirty="0"/>
              <a:t>-H</a:t>
            </a:r>
            <a:r>
              <a:rPr lang="ru-RU" altLang="ru-RU" sz="2800" baseline="-25000" dirty="0"/>
              <a:t>3</a:t>
            </a:r>
            <a:r>
              <a:rPr lang="ru-RU" altLang="ru-RU" sz="2800" dirty="0"/>
              <a:t>PO</a:t>
            </a:r>
            <a:r>
              <a:rPr lang="ru-RU" altLang="ru-RU" sz="2800" baseline="-25000" dirty="0"/>
              <a:t>4</a:t>
            </a:r>
            <a:r>
              <a:rPr lang="ru-RU" altLang="ru-RU" sz="2800" dirty="0"/>
              <a:t>, </a:t>
            </a:r>
            <a:r>
              <a:rPr lang="ru-RU" altLang="ru-RU" sz="2800" baseline="-25000" dirty="0"/>
              <a:t> </a:t>
            </a:r>
            <a:r>
              <a:rPr lang="ru-RU" altLang="ru-RU" sz="2800" dirty="0"/>
              <a:t>)</a:t>
            </a:r>
          </a:p>
          <a:p>
            <a:r>
              <a:rPr lang="ru-RU" altLang="ru-RU" sz="2800" dirty="0"/>
              <a:t>и наз.  </a:t>
            </a:r>
            <a:r>
              <a:rPr lang="ru-RU" altLang="ru-RU" sz="2800" dirty="0" err="1"/>
              <a:t>аминотрансферазы</a:t>
            </a:r>
            <a:r>
              <a:rPr lang="ru-RU" altLang="ru-RU" sz="2800" dirty="0"/>
              <a:t>, </a:t>
            </a:r>
            <a:r>
              <a:rPr lang="ru-RU" altLang="ru-RU" sz="2800" dirty="0" err="1"/>
              <a:t>метилтрансферазы</a:t>
            </a:r>
            <a:endParaRPr lang="ru-RU" altLang="ru-RU" sz="2800" dirty="0"/>
          </a:p>
          <a:p>
            <a:r>
              <a:rPr lang="ru-RU" altLang="ru-RU" sz="2800" dirty="0"/>
              <a:t> </a:t>
            </a:r>
            <a:r>
              <a:rPr lang="ru-RU" altLang="ru-RU" sz="2800" dirty="0" err="1"/>
              <a:t>фосфотрансферазы</a:t>
            </a:r>
            <a:r>
              <a:rPr lang="ru-RU" altLang="ru-RU" sz="2800" dirty="0"/>
              <a:t>.</a:t>
            </a:r>
          </a:p>
        </p:txBody>
      </p:sp>
    </p:spTree>
  </p:cSld>
  <p:clrMapOvr>
    <a:masterClrMapping/>
  </p:clrMapOvr>
  <p:transition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E1ECC7F-43CD-40D4-ACFE-95566F00B0F7}" type="slidenum">
              <a:rPr lang="ru-RU" altLang="ru-RU" sz="1400" b="0"/>
              <a:pPr/>
              <a:t>28</a:t>
            </a:fld>
            <a:endParaRPr lang="ru-RU" altLang="ru-RU" sz="1400" b="0"/>
          </a:p>
        </p:txBody>
      </p:sp>
      <p:graphicFrame>
        <p:nvGraphicFramePr>
          <p:cNvPr id="32771" name="Object 1027"/>
          <p:cNvGraphicFramePr>
            <a:graphicFrameLocks noChangeAspect="1"/>
          </p:cNvGraphicFramePr>
          <p:nvPr/>
        </p:nvGraphicFramePr>
        <p:xfrm>
          <a:off x="590550" y="1428750"/>
          <a:ext cx="8001000" cy="379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7" name="Документ" r:id="rId3" imgW="7500938" imgH="4264819" progId="Word.Document.8">
                  <p:embed/>
                </p:oleObj>
              </mc:Choice>
              <mc:Fallback>
                <p:oleObj name="Документ" r:id="rId3" imgW="7500938" imgH="4264819" progId="Word.Document.8">
                  <p:embed/>
                  <p:pic>
                    <p:nvPicPr>
                      <p:cNvPr id="0" name="Object 10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" y="1428750"/>
                        <a:ext cx="8001000" cy="379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2" name="Text Box 1028"/>
          <p:cNvSpPr txBox="1">
            <a:spLocks noChangeArrowheads="1"/>
          </p:cNvSpPr>
          <p:nvPr/>
        </p:nvSpPr>
        <p:spPr bwMode="auto">
          <a:xfrm>
            <a:off x="2544763" y="5267325"/>
            <a:ext cx="3717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altLang="ru-RU"/>
              <a:t>АМИНОТРАНСФЕРАЗА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E4B4C25-4CAD-4B03-813A-62161D09CD32}" type="slidenum">
              <a:rPr lang="ru-RU" altLang="ru-RU" sz="1400" b="0"/>
              <a:pPr/>
              <a:t>29</a:t>
            </a:fld>
            <a:endParaRPr lang="ru-RU" altLang="ru-RU" sz="1400" b="0"/>
          </a:p>
        </p:txBody>
      </p:sp>
      <p:sp>
        <p:nvSpPr>
          <p:cNvPr id="33795" name="Text Box 2121"/>
          <p:cNvSpPr txBox="1">
            <a:spLocks noChangeArrowheads="1"/>
          </p:cNvSpPr>
          <p:nvPr/>
        </p:nvSpPr>
        <p:spPr bwMode="auto">
          <a:xfrm>
            <a:off x="228600" y="2406650"/>
            <a:ext cx="8683625" cy="519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800"/>
              <a:t>АТФ + глюкоза                 АДФ + глюкозо - 6 - фосфат</a:t>
            </a:r>
            <a:endParaRPr lang="ru-RU" altLang="ru-RU"/>
          </a:p>
        </p:txBody>
      </p:sp>
      <p:sp>
        <p:nvSpPr>
          <p:cNvPr id="33796" name="Line 2122"/>
          <p:cNvSpPr>
            <a:spLocks noChangeShapeType="1"/>
          </p:cNvSpPr>
          <p:nvPr/>
        </p:nvSpPr>
        <p:spPr bwMode="auto">
          <a:xfrm>
            <a:off x="2971800" y="2705100"/>
            <a:ext cx="12382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33797" name="Text Box 2123"/>
          <p:cNvSpPr txBox="1">
            <a:spLocks noChangeArrowheads="1"/>
          </p:cNvSpPr>
          <p:nvPr/>
        </p:nvSpPr>
        <p:spPr bwMode="auto">
          <a:xfrm>
            <a:off x="2141538" y="3562350"/>
            <a:ext cx="3794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/>
              <a:t> ФОСФОТРАНСФЕРАЗА</a:t>
            </a:r>
          </a:p>
        </p:txBody>
      </p:sp>
      <p:sp>
        <p:nvSpPr>
          <p:cNvPr id="33798" name="AutoShape 2124"/>
          <p:cNvSpPr>
            <a:spLocks noChangeArrowheads="1"/>
          </p:cNvSpPr>
          <p:nvPr/>
        </p:nvSpPr>
        <p:spPr bwMode="auto">
          <a:xfrm>
            <a:off x="781050" y="1733550"/>
            <a:ext cx="1562100" cy="552450"/>
          </a:xfrm>
          <a:prstGeom prst="curvedDownArrow">
            <a:avLst>
              <a:gd name="adj1" fmla="val 56552"/>
              <a:gd name="adj2" fmla="val 113103"/>
              <a:gd name="adj3" fmla="val 33333"/>
            </a:avLst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4AB83C0-3321-427B-A973-6634BA0AF274}" type="slidenum">
              <a:rPr lang="ru-RU" altLang="ru-RU" sz="1400" b="0"/>
              <a:pPr/>
              <a:t>3</a:t>
            </a:fld>
            <a:endParaRPr lang="ru-RU" altLang="ru-RU" sz="1400" b="0"/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37441" y="686718"/>
            <a:ext cx="7714989" cy="5265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800" dirty="0"/>
              <a:t>Методы </a:t>
            </a:r>
            <a:r>
              <a:rPr lang="ru-RU" altLang="ru-RU" sz="2800" dirty="0" err="1"/>
              <a:t>обнаруж</a:t>
            </a:r>
            <a:r>
              <a:rPr lang="ru-RU" altLang="ru-RU" sz="2800" dirty="0"/>
              <a:t>. и </a:t>
            </a:r>
            <a:r>
              <a:rPr lang="ru-RU" altLang="ru-RU" sz="2800" dirty="0" err="1"/>
              <a:t>колич</a:t>
            </a:r>
            <a:r>
              <a:rPr lang="ru-RU" altLang="ru-RU" sz="2800" dirty="0"/>
              <a:t>. </a:t>
            </a:r>
            <a:r>
              <a:rPr lang="ru-RU" altLang="ru-RU" sz="2800" dirty="0" err="1"/>
              <a:t>опред</a:t>
            </a:r>
            <a:r>
              <a:rPr lang="ru-RU" altLang="ru-RU" sz="2800" dirty="0"/>
              <a:t>. ферментов</a:t>
            </a:r>
          </a:p>
          <a:p>
            <a:r>
              <a:rPr lang="ru-RU" altLang="ru-RU" sz="2800" b="0" dirty="0"/>
              <a:t>По их каталитической активности:</a:t>
            </a:r>
          </a:p>
          <a:p>
            <a:r>
              <a:rPr lang="ru-RU" altLang="ru-RU" sz="2800" b="0" dirty="0"/>
              <a:t>а) по исчезновению субстрата (амилаза)</a:t>
            </a:r>
          </a:p>
          <a:p>
            <a:r>
              <a:rPr lang="ru-RU" altLang="ru-RU" sz="2800" b="0" dirty="0"/>
              <a:t>б) по появлению продуктов реакции (липаза)</a:t>
            </a:r>
          </a:p>
          <a:p>
            <a:endParaRPr lang="ru-RU" altLang="ru-RU" sz="2800" dirty="0" smtClean="0"/>
          </a:p>
          <a:p>
            <a:r>
              <a:rPr lang="ru-RU" altLang="ru-RU" sz="2800" dirty="0" smtClean="0"/>
              <a:t>За </a:t>
            </a:r>
            <a:r>
              <a:rPr lang="ru-RU" altLang="ru-RU" sz="2800" dirty="0"/>
              <a:t>международную единицу активности (Е)</a:t>
            </a:r>
          </a:p>
          <a:p>
            <a:r>
              <a:rPr lang="ru-RU" altLang="ru-RU" sz="2800" b="0" dirty="0"/>
              <a:t>принимают такое к-во ферм., кот. катализирует </a:t>
            </a:r>
          </a:p>
          <a:p>
            <a:r>
              <a:rPr lang="ru-RU" altLang="ru-RU" sz="2800" b="0" dirty="0"/>
              <a:t>превращение (синтез или распад) 1 </a:t>
            </a:r>
            <a:r>
              <a:rPr lang="ru-RU" altLang="ru-RU" sz="2800" b="0" dirty="0" err="1"/>
              <a:t>микромоля</a:t>
            </a:r>
            <a:r>
              <a:rPr lang="ru-RU" altLang="ru-RU" sz="2800" b="0" dirty="0"/>
              <a:t> </a:t>
            </a:r>
            <a:r>
              <a:rPr lang="ru-RU" altLang="ru-RU" sz="2800" b="0" dirty="0" smtClean="0"/>
              <a:t>субстрата за </a:t>
            </a:r>
            <a:r>
              <a:rPr lang="ru-RU" altLang="ru-RU" sz="2800" b="0" dirty="0"/>
              <a:t>1 мин. при стандартных </a:t>
            </a:r>
            <a:r>
              <a:rPr lang="ru-RU" altLang="ru-RU" sz="2800" b="0" dirty="0" smtClean="0"/>
              <a:t>условиях (</a:t>
            </a:r>
            <a:r>
              <a:rPr lang="ru-RU" altLang="ru-RU" sz="2800" b="0" dirty="0"/>
              <a:t>рН, </a:t>
            </a:r>
            <a:r>
              <a:rPr lang="ru-RU" altLang="ru-RU" sz="2800" b="0" dirty="0" smtClean="0"/>
              <a:t>Т)</a:t>
            </a:r>
            <a:endParaRPr lang="ru-RU" altLang="ru-RU" sz="2800" b="0" dirty="0"/>
          </a:p>
          <a:p>
            <a:endParaRPr lang="ru-RU" altLang="ru-RU" sz="2800" dirty="0"/>
          </a:p>
          <a:p>
            <a:endParaRPr lang="ru-RU" alt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FD3BE6F-E161-44E0-902D-23F434FF5ADB}" type="slidenum">
              <a:rPr lang="ru-RU" altLang="ru-RU" sz="1400" b="0"/>
              <a:pPr/>
              <a:t>30</a:t>
            </a:fld>
            <a:endParaRPr lang="ru-RU" altLang="ru-RU" sz="1400" b="0"/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0" y="663575"/>
            <a:ext cx="83693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>
                <a:solidFill>
                  <a:srgbClr val="FF3300"/>
                </a:solidFill>
              </a:rPr>
              <a:t>3. Класс ГИДРОЛАЗЫ </a:t>
            </a:r>
            <a:r>
              <a:rPr lang="ru-RU" altLang="ru-RU" sz="2800"/>
              <a:t>-</a:t>
            </a:r>
            <a:r>
              <a:rPr lang="ru-RU" altLang="ru-RU" sz="2800">
                <a:solidFill>
                  <a:srgbClr val="FF3300"/>
                </a:solidFill>
              </a:rPr>
              <a:t> </a:t>
            </a:r>
            <a:r>
              <a:rPr lang="ru-RU" altLang="ru-RU" sz="2800"/>
              <a:t>катализируют разрыв  внутримолекулярных связей </a:t>
            </a:r>
          </a:p>
          <a:p>
            <a:pPr algn="ctr"/>
            <a:r>
              <a:rPr lang="ru-RU" altLang="ru-RU" sz="2800"/>
              <a:t>с присоединением Н</a:t>
            </a:r>
            <a:r>
              <a:rPr lang="ru-RU" altLang="ru-RU" sz="2800" baseline="-25000"/>
              <a:t>2</a:t>
            </a:r>
            <a:r>
              <a:rPr lang="ru-RU" altLang="ru-RU" sz="2800"/>
              <a:t>О</a:t>
            </a:r>
          </a:p>
        </p:txBody>
      </p:sp>
      <p:sp>
        <p:nvSpPr>
          <p:cNvPr id="34820" name="Text Box 9"/>
          <p:cNvSpPr txBox="1">
            <a:spLocks noChangeArrowheads="1"/>
          </p:cNvSpPr>
          <p:nvPr/>
        </p:nvSpPr>
        <p:spPr bwMode="auto">
          <a:xfrm>
            <a:off x="1068388" y="2882900"/>
            <a:ext cx="72056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800"/>
              <a:t>жир +3Н</a:t>
            </a:r>
            <a:r>
              <a:rPr lang="ru-RU" altLang="ru-RU" sz="2800" baseline="-25000"/>
              <a:t>2</a:t>
            </a:r>
            <a:r>
              <a:rPr lang="ru-RU" altLang="ru-RU" sz="2800"/>
              <a:t>О                 глицерин +3 жир. к-ты</a:t>
            </a:r>
          </a:p>
        </p:txBody>
      </p:sp>
      <p:sp>
        <p:nvSpPr>
          <p:cNvPr id="34821" name="Text Box 10"/>
          <p:cNvSpPr txBox="1">
            <a:spLocks noChangeArrowheads="1"/>
          </p:cNvSpPr>
          <p:nvPr/>
        </p:nvSpPr>
        <p:spPr bwMode="auto">
          <a:xfrm>
            <a:off x="306388" y="2065338"/>
            <a:ext cx="7037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/>
              <a:t>3.1. Эстеразы -  разрывают эфирные связи</a:t>
            </a:r>
          </a:p>
        </p:txBody>
      </p:sp>
      <p:sp>
        <p:nvSpPr>
          <p:cNvPr id="34822" name="Line 11"/>
          <p:cNvSpPr>
            <a:spLocks noChangeShapeType="1"/>
          </p:cNvSpPr>
          <p:nvPr/>
        </p:nvSpPr>
        <p:spPr bwMode="auto">
          <a:xfrm>
            <a:off x="3219450" y="3181350"/>
            <a:ext cx="8001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34823" name="Text Box 12"/>
          <p:cNvSpPr txBox="1">
            <a:spLocks noChangeArrowheads="1"/>
          </p:cNvSpPr>
          <p:nvPr/>
        </p:nvSpPr>
        <p:spPr bwMode="auto">
          <a:xfrm>
            <a:off x="538163" y="3711575"/>
            <a:ext cx="8605837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800" dirty="0"/>
              <a:t>3.2. </a:t>
            </a:r>
            <a:r>
              <a:rPr lang="ru-RU" altLang="ru-RU" sz="2800" dirty="0" err="1"/>
              <a:t>Гликозидазы</a:t>
            </a:r>
            <a:r>
              <a:rPr lang="ru-RU" altLang="ru-RU" sz="2800" dirty="0"/>
              <a:t> - </a:t>
            </a:r>
            <a:r>
              <a:rPr lang="ru-RU" altLang="ru-RU" sz="2800" dirty="0" err="1"/>
              <a:t>гидролизуют</a:t>
            </a:r>
            <a:r>
              <a:rPr lang="ru-RU" altLang="ru-RU" sz="2800" dirty="0"/>
              <a:t> </a:t>
            </a:r>
            <a:r>
              <a:rPr lang="ru-RU" altLang="ru-RU" sz="2800" dirty="0" err="1"/>
              <a:t>гликозидные</a:t>
            </a:r>
            <a:r>
              <a:rPr lang="ru-RU" altLang="ru-RU" sz="2800" dirty="0"/>
              <a:t> связи </a:t>
            </a:r>
          </a:p>
          <a:p>
            <a:r>
              <a:rPr lang="ru-RU" altLang="ru-RU" sz="2800" dirty="0"/>
              <a:t>         углеводов</a:t>
            </a:r>
          </a:p>
          <a:p>
            <a:r>
              <a:rPr lang="ru-RU" altLang="ru-RU" sz="2800" dirty="0"/>
              <a:t>лактоза + Н</a:t>
            </a:r>
            <a:r>
              <a:rPr lang="ru-RU" altLang="ru-RU" sz="2800" baseline="-25000" dirty="0"/>
              <a:t>2</a:t>
            </a:r>
            <a:r>
              <a:rPr lang="ru-RU" altLang="ru-RU" sz="2800" dirty="0"/>
              <a:t>О                       глюкоза + галактоза    </a:t>
            </a:r>
          </a:p>
          <a:p>
            <a:r>
              <a:rPr lang="ru-RU" altLang="ru-RU" sz="2800" dirty="0"/>
              <a:t>		     </a:t>
            </a:r>
            <a:r>
              <a:rPr lang="ru-RU" altLang="ru-RU" sz="2800" dirty="0" err="1"/>
              <a:t>лактаза</a:t>
            </a:r>
            <a:r>
              <a:rPr lang="ru-RU" altLang="ru-RU" dirty="0"/>
              <a:t>              </a:t>
            </a:r>
          </a:p>
        </p:txBody>
      </p:sp>
      <p:sp>
        <p:nvSpPr>
          <p:cNvPr id="34824" name="Line 13"/>
          <p:cNvSpPr>
            <a:spLocks noChangeShapeType="1"/>
          </p:cNvSpPr>
          <p:nvPr/>
        </p:nvSpPr>
        <p:spPr bwMode="auto">
          <a:xfrm>
            <a:off x="3162300" y="4876800"/>
            <a:ext cx="12382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34825" name="Text Box 17"/>
          <p:cNvSpPr txBox="1">
            <a:spLocks noChangeArrowheads="1"/>
          </p:cNvSpPr>
          <p:nvPr/>
        </p:nvSpPr>
        <p:spPr bwMode="auto">
          <a:xfrm>
            <a:off x="2984500" y="3189288"/>
            <a:ext cx="16208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/>
              <a:t>Липаза   </a:t>
            </a:r>
          </a:p>
        </p:txBody>
      </p:sp>
    </p:spTree>
  </p:cSld>
  <p:clrMapOvr>
    <a:masterClrMapping/>
  </p:clrMapOvr>
  <p:transition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13ED9FA-0FC6-42DE-801A-615605B670D2}" type="slidenum">
              <a:rPr lang="ru-RU" altLang="ru-RU" sz="1400" b="0"/>
              <a:pPr/>
              <a:t>31</a:t>
            </a:fld>
            <a:endParaRPr lang="ru-RU" altLang="ru-RU" sz="1400" b="0"/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342900" y="2154238"/>
            <a:ext cx="8369300" cy="239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altLang="ru-RU" sz="2800">
                <a:solidFill>
                  <a:srgbClr val="FF3300"/>
                </a:solidFill>
              </a:rPr>
              <a:t>4. Класс ЛИАЗЫ </a:t>
            </a:r>
            <a:r>
              <a:rPr lang="ru-RU" altLang="ru-RU" sz="2800"/>
              <a:t>-</a:t>
            </a:r>
            <a:r>
              <a:rPr lang="ru-RU" altLang="ru-RU" sz="2800">
                <a:solidFill>
                  <a:srgbClr val="FF3300"/>
                </a:solidFill>
              </a:rPr>
              <a:t> </a:t>
            </a:r>
            <a:r>
              <a:rPr lang="ru-RU" altLang="ru-RU" sz="2800"/>
              <a:t>катализируют отщепление от субстратов негидролитическим путем определенной группы с образованием двойной связи (или присоединение группы к двойной связи) с разрывом связей С - С,  С - </a:t>
            </a:r>
            <a:r>
              <a:rPr lang="en-US" altLang="ru-RU" sz="2800"/>
              <a:t>N,  С - S,   </a:t>
            </a:r>
          </a:p>
          <a:p>
            <a:pPr>
              <a:lnSpc>
                <a:spcPct val="90000"/>
              </a:lnSpc>
            </a:pPr>
            <a:r>
              <a:rPr lang="en-US" altLang="ru-RU" sz="2800"/>
              <a:t>С - О</a:t>
            </a:r>
            <a:endParaRPr lang="ru-RU" altLang="ru-RU" sz="2800"/>
          </a:p>
        </p:txBody>
      </p:sp>
    </p:spTree>
  </p:cSld>
  <p:clrMapOvr>
    <a:masterClrMapping/>
  </p:clrMapOvr>
  <p:transition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642959E-7700-4674-AD54-0979D9E546E9}" type="slidenum">
              <a:rPr lang="ru-RU" altLang="ru-RU" sz="1400" b="0"/>
              <a:pPr/>
              <a:t>32</a:t>
            </a:fld>
            <a:endParaRPr lang="ru-RU" altLang="ru-RU" sz="1400" b="0"/>
          </a:p>
        </p:txBody>
      </p:sp>
      <p:graphicFrame>
        <p:nvGraphicFramePr>
          <p:cNvPr id="36867" name="Object 4"/>
          <p:cNvGraphicFramePr>
            <a:graphicFrameLocks noChangeAspect="1"/>
          </p:cNvGraphicFramePr>
          <p:nvPr/>
        </p:nvGraphicFramePr>
        <p:xfrm>
          <a:off x="1447800" y="1390650"/>
          <a:ext cx="6229350" cy="398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2" name="Документ" r:id="rId3" imgW="6234349" imgH="3981950" progId="Word.Document.8">
                  <p:embed/>
                </p:oleObj>
              </mc:Choice>
              <mc:Fallback>
                <p:oleObj name="Документ" r:id="rId3" imgW="6234349" imgH="398195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390650"/>
                        <a:ext cx="6229350" cy="398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BDF03DB-966A-4B4D-B7C7-576778830F61}" type="slidenum">
              <a:rPr lang="ru-RU" altLang="ru-RU" sz="1400" b="0"/>
              <a:pPr/>
              <a:t>33</a:t>
            </a:fld>
            <a:endParaRPr lang="ru-RU" altLang="ru-RU" sz="1400" b="0"/>
          </a:p>
        </p:txBody>
      </p:sp>
      <p:sp>
        <p:nvSpPr>
          <p:cNvPr id="37891" name="Text Box 12"/>
          <p:cNvSpPr txBox="1">
            <a:spLocks noChangeArrowheads="1"/>
          </p:cNvSpPr>
          <p:nvPr/>
        </p:nvSpPr>
        <p:spPr bwMode="auto">
          <a:xfrm>
            <a:off x="0" y="2798763"/>
            <a:ext cx="8921750" cy="80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ru-RU" altLang="ru-RU" sz="2600"/>
              <a:t>ФРУКТОЗО - 6 -ФОСФАТ           ГЛЮКОЗО - 6 ФОСФАТ</a:t>
            </a:r>
          </a:p>
          <a:p>
            <a:pPr algn="ctr"/>
            <a:endParaRPr lang="ru-RU" altLang="ru-RU" sz="2600"/>
          </a:p>
        </p:txBody>
      </p:sp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457200" y="400050"/>
            <a:ext cx="8369300" cy="194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ru-RU" altLang="ru-RU" sz="3200">
                <a:solidFill>
                  <a:srgbClr val="FF3300"/>
                </a:solidFill>
              </a:rPr>
              <a:t>5. Класс ИЗОМЕРАЗЫ </a:t>
            </a:r>
            <a:r>
              <a:rPr lang="ru-RU" altLang="ru-RU" sz="3200"/>
              <a:t>-</a:t>
            </a:r>
            <a:r>
              <a:rPr lang="ru-RU" altLang="ru-RU" sz="3200">
                <a:solidFill>
                  <a:srgbClr val="FF3300"/>
                </a:solidFill>
              </a:rPr>
              <a:t> </a:t>
            </a:r>
            <a:r>
              <a:rPr lang="ru-RU" altLang="ru-RU" sz="3200"/>
              <a:t>катализируют реакции изомеризации(внутримолекулярного переноса групп атомов)</a:t>
            </a:r>
          </a:p>
          <a:p>
            <a:pPr algn="ctr">
              <a:lnSpc>
                <a:spcPct val="80000"/>
              </a:lnSpc>
            </a:pPr>
            <a:r>
              <a:rPr lang="ru-RU" altLang="ru-RU"/>
              <a:t>       </a:t>
            </a:r>
          </a:p>
        </p:txBody>
      </p:sp>
      <p:sp>
        <p:nvSpPr>
          <p:cNvPr id="37893" name="Line 9"/>
          <p:cNvSpPr>
            <a:spLocks noChangeShapeType="1"/>
          </p:cNvSpPr>
          <p:nvPr/>
        </p:nvSpPr>
        <p:spPr bwMode="auto">
          <a:xfrm>
            <a:off x="4133850" y="2914650"/>
            <a:ext cx="8572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37894" name="Line 10"/>
          <p:cNvSpPr>
            <a:spLocks noChangeShapeType="1"/>
          </p:cNvSpPr>
          <p:nvPr/>
        </p:nvSpPr>
        <p:spPr bwMode="auto">
          <a:xfrm flipH="1">
            <a:off x="4171950" y="3086100"/>
            <a:ext cx="742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37895" name="Text Box 13"/>
          <p:cNvSpPr txBox="1">
            <a:spLocks noChangeArrowheads="1"/>
          </p:cNvSpPr>
          <p:nvPr/>
        </p:nvSpPr>
        <p:spPr bwMode="auto">
          <a:xfrm>
            <a:off x="3636963" y="3208338"/>
            <a:ext cx="1803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/>
              <a:t>изомераза</a:t>
            </a:r>
          </a:p>
        </p:txBody>
      </p:sp>
    </p:spTree>
  </p:cSld>
  <p:clrMapOvr>
    <a:masterClrMapping/>
  </p:clrMapOvr>
  <p:transition>
    <p:cu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4491A48-7711-47D4-B1E0-ABF606932FE2}" type="slidenum">
              <a:rPr lang="ru-RU" altLang="ru-RU" sz="1400" b="0"/>
              <a:pPr/>
              <a:t>34</a:t>
            </a:fld>
            <a:endParaRPr lang="ru-RU" altLang="ru-RU" sz="1400" b="0"/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723900" y="1409700"/>
          <a:ext cx="8096250" cy="436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2" name="Документ" r:id="rId3" imgW="7593806" imgH="4907756" progId="Word.Document.8">
                  <p:embed/>
                </p:oleObj>
              </mc:Choice>
              <mc:Fallback>
                <p:oleObj name="Документ" r:id="rId3" imgW="7593806" imgH="4907756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1409700"/>
                        <a:ext cx="8096250" cy="436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6" name="AutoShape 4"/>
          <p:cNvSpPr>
            <a:spLocks noChangeArrowheads="1"/>
          </p:cNvSpPr>
          <p:nvPr/>
        </p:nvSpPr>
        <p:spPr bwMode="auto">
          <a:xfrm rot="1798968">
            <a:off x="2076450" y="1752600"/>
            <a:ext cx="361950" cy="952500"/>
          </a:xfrm>
          <a:prstGeom prst="curvedLeftArrow">
            <a:avLst>
              <a:gd name="adj1" fmla="val 52632"/>
              <a:gd name="adj2" fmla="val 105263"/>
              <a:gd name="adj3" fmla="val 33333"/>
            </a:avLst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3313113" y="2960688"/>
            <a:ext cx="1803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/>
              <a:t>изомераза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E8500C1-5987-48C7-882A-48391FCCD6D3}" type="slidenum">
              <a:rPr lang="ru-RU" altLang="ru-RU" sz="1400" b="0"/>
              <a:pPr/>
              <a:t>35</a:t>
            </a:fld>
            <a:endParaRPr lang="ru-RU" altLang="ru-RU" sz="1400" b="0"/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361950" y="1374775"/>
            <a:ext cx="8369300" cy="1645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altLang="ru-RU" sz="2800" dirty="0">
                <a:solidFill>
                  <a:srgbClr val="FF3300"/>
                </a:solidFill>
              </a:rPr>
              <a:t>6. Класс ЛИГАЗЫ (СИНТЕТАЗЫ) </a:t>
            </a:r>
            <a:r>
              <a:rPr lang="ru-RU" altLang="ru-RU" sz="2800" dirty="0"/>
              <a:t>-</a:t>
            </a:r>
            <a:r>
              <a:rPr lang="ru-RU" altLang="ru-RU" sz="2800" dirty="0">
                <a:solidFill>
                  <a:srgbClr val="FF3300"/>
                </a:solidFill>
              </a:rPr>
              <a:t> </a:t>
            </a:r>
            <a:r>
              <a:rPr lang="ru-RU" altLang="ru-RU" sz="2800" dirty="0"/>
              <a:t>катализируют присоединение друг к другу 2-х молекул,  с образованием связей С - С,   С - </a:t>
            </a:r>
            <a:r>
              <a:rPr lang="en-US" altLang="ru-RU" sz="2800" dirty="0"/>
              <a:t>N,   </a:t>
            </a:r>
            <a:r>
              <a:rPr lang="en-US" altLang="ru-RU" sz="2800" dirty="0" smtClean="0"/>
              <a:t>С </a:t>
            </a:r>
            <a:r>
              <a:rPr lang="en-US" altLang="ru-RU" sz="2800" dirty="0"/>
              <a:t>- S,  </a:t>
            </a:r>
            <a:r>
              <a:rPr lang="en-US" altLang="ru-RU" sz="2800" dirty="0" smtClean="0"/>
              <a:t> </a:t>
            </a:r>
            <a:r>
              <a:rPr lang="en-US" altLang="ru-RU" sz="2800" dirty="0"/>
              <a:t>С - О  и  </a:t>
            </a:r>
            <a:r>
              <a:rPr lang="en-US" altLang="ru-RU" sz="2800" dirty="0" err="1"/>
              <a:t>использованием</a:t>
            </a:r>
            <a:r>
              <a:rPr lang="en-US" altLang="ru-RU" sz="2800" dirty="0"/>
              <a:t> </a:t>
            </a:r>
            <a:r>
              <a:rPr lang="en-US" altLang="ru-RU" sz="2800" dirty="0" err="1"/>
              <a:t>энергии</a:t>
            </a:r>
            <a:r>
              <a:rPr lang="en-US" altLang="ru-RU" sz="2800" dirty="0"/>
              <a:t> АТФ</a:t>
            </a:r>
            <a:endParaRPr lang="ru-RU" altLang="ru-RU" sz="2800" dirty="0"/>
          </a:p>
        </p:txBody>
      </p:sp>
      <p:sp>
        <p:nvSpPr>
          <p:cNvPr id="39940" name="Text Box 9"/>
          <p:cNvSpPr txBox="1">
            <a:spLocks noChangeArrowheads="1"/>
          </p:cNvSpPr>
          <p:nvPr/>
        </p:nvSpPr>
        <p:spPr bwMode="auto">
          <a:xfrm>
            <a:off x="95250" y="4046538"/>
            <a:ext cx="8874125" cy="90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500"/>
              <a:t>СН</a:t>
            </a:r>
            <a:r>
              <a:rPr lang="ru-RU" altLang="ru-RU" sz="2500" baseline="-25000"/>
              <a:t>3</a:t>
            </a:r>
            <a:r>
              <a:rPr lang="ru-RU" altLang="ru-RU" sz="2500"/>
              <a:t>СООН + КоА-</a:t>
            </a:r>
            <a:r>
              <a:rPr lang="en-US" altLang="ru-RU" sz="2500"/>
              <a:t>S</a:t>
            </a:r>
            <a:r>
              <a:rPr lang="ru-RU" altLang="ru-RU" sz="2500"/>
              <a:t>Н + АТФ        СН</a:t>
            </a:r>
            <a:r>
              <a:rPr lang="ru-RU" altLang="ru-RU" sz="2500" baseline="-25000"/>
              <a:t>3</a:t>
            </a:r>
            <a:r>
              <a:rPr lang="ru-RU" altLang="ru-RU" sz="2500"/>
              <a:t>СО-</a:t>
            </a:r>
            <a:r>
              <a:rPr lang="en-US" altLang="ru-RU" sz="2500"/>
              <a:t>S</a:t>
            </a:r>
            <a:r>
              <a:rPr lang="ru-RU" altLang="ru-RU" sz="2500"/>
              <a:t>-КоА + АМФ +Р-Р</a:t>
            </a:r>
            <a:endParaRPr lang="ru-RU" altLang="ru-RU"/>
          </a:p>
          <a:p>
            <a:pPr algn="ctr"/>
            <a:r>
              <a:rPr lang="ru-RU" altLang="ru-RU" sz="2800"/>
              <a:t>ацетил-КоА-синтетаза</a:t>
            </a:r>
            <a:endParaRPr lang="ru-RU" altLang="ru-RU"/>
          </a:p>
        </p:txBody>
      </p:sp>
      <p:sp>
        <p:nvSpPr>
          <p:cNvPr id="39941" name="Line 10"/>
          <p:cNvSpPr>
            <a:spLocks noChangeShapeType="1"/>
          </p:cNvSpPr>
          <p:nvPr/>
        </p:nvSpPr>
        <p:spPr bwMode="auto">
          <a:xfrm>
            <a:off x="4419600" y="4305300"/>
            <a:ext cx="381000" cy="190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cut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8F42812-F0D0-4B1B-B2BA-A58EAB5FB893}" type="slidenum">
              <a:rPr lang="ru-RU" altLang="ru-RU" sz="1400" b="0"/>
              <a:pPr/>
              <a:t>36</a:t>
            </a:fld>
            <a:endParaRPr lang="ru-RU" altLang="ru-RU" sz="1400" b="0"/>
          </a:p>
        </p:txBody>
      </p:sp>
      <p:sp>
        <p:nvSpPr>
          <p:cNvPr id="40963" name="Text Box 2"/>
          <p:cNvSpPr txBox="1">
            <a:spLocks noChangeArrowheads="1"/>
          </p:cNvSpPr>
          <p:nvPr/>
        </p:nvSpPr>
        <p:spPr bwMode="auto">
          <a:xfrm>
            <a:off x="261535" y="778386"/>
            <a:ext cx="8644340" cy="5018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800" dirty="0">
                <a:solidFill>
                  <a:srgbClr val="FF0000"/>
                </a:solidFill>
              </a:rPr>
              <a:t>		Применение ферментов</a:t>
            </a:r>
          </a:p>
          <a:p>
            <a:endParaRPr lang="ru-RU" altLang="ru-RU" sz="2800" dirty="0">
              <a:solidFill>
                <a:srgbClr val="FF0000"/>
              </a:solidFill>
            </a:endParaRPr>
          </a:p>
          <a:p>
            <a:r>
              <a:rPr lang="ru-RU" altLang="ru-RU" dirty="0"/>
              <a:t>1. С диагностической и лечебной целью:</a:t>
            </a:r>
          </a:p>
          <a:p>
            <a:pPr algn="just"/>
            <a:r>
              <a:rPr lang="ru-RU" altLang="ru-RU" dirty="0"/>
              <a:t>а) в </a:t>
            </a:r>
            <a:r>
              <a:rPr lang="ru-RU" altLang="ru-RU" dirty="0" err="1"/>
              <a:t>прединфарктном</a:t>
            </a:r>
            <a:r>
              <a:rPr lang="ru-RU" altLang="ru-RU" dirty="0"/>
              <a:t> состоянии повышается </a:t>
            </a:r>
            <a:r>
              <a:rPr lang="ru-RU" altLang="ru-RU" dirty="0" smtClean="0"/>
              <a:t>активность </a:t>
            </a:r>
            <a:r>
              <a:rPr lang="ru-RU" altLang="ru-RU" dirty="0" err="1" smtClean="0"/>
              <a:t>аминотрансфераз</a:t>
            </a:r>
            <a:r>
              <a:rPr lang="ru-RU" altLang="ru-RU" dirty="0"/>
              <a:t>, а при гепатите в крови </a:t>
            </a:r>
            <a:r>
              <a:rPr lang="ru-RU" altLang="ru-RU" dirty="0" smtClean="0"/>
              <a:t>снижается активность </a:t>
            </a:r>
            <a:r>
              <a:rPr lang="ru-RU" altLang="ru-RU" dirty="0"/>
              <a:t>амилазы.</a:t>
            </a:r>
          </a:p>
          <a:p>
            <a:pPr algn="just"/>
            <a:r>
              <a:rPr lang="ru-RU" altLang="ru-RU" dirty="0" smtClean="0"/>
              <a:t>б) </a:t>
            </a:r>
            <a:r>
              <a:rPr lang="ru-RU" altLang="ru-RU" dirty="0"/>
              <a:t>пепсин назначается при заболевании желудка, </a:t>
            </a:r>
          </a:p>
          <a:p>
            <a:pPr algn="just"/>
            <a:r>
              <a:rPr lang="ru-RU" altLang="ru-RU" dirty="0"/>
              <a:t>а фибринолизин - для разрушения тромбов </a:t>
            </a:r>
            <a:r>
              <a:rPr lang="ru-RU" altLang="ru-RU" dirty="0" smtClean="0"/>
              <a:t>после  </a:t>
            </a:r>
            <a:r>
              <a:rPr lang="ru-RU" altLang="ru-RU" dirty="0"/>
              <a:t>инсульта</a:t>
            </a:r>
          </a:p>
          <a:p>
            <a:endParaRPr lang="ru-RU" altLang="ru-RU" dirty="0"/>
          </a:p>
          <a:p>
            <a:r>
              <a:rPr lang="ru-RU" altLang="ru-RU" dirty="0"/>
              <a:t>2. В кормлении животных применяется:</a:t>
            </a:r>
          </a:p>
          <a:p>
            <a:r>
              <a:rPr lang="ru-RU" altLang="ru-RU" dirty="0" err="1">
                <a:solidFill>
                  <a:srgbClr val="FF0000"/>
                </a:solidFill>
              </a:rPr>
              <a:t>Амилосубтилин</a:t>
            </a:r>
            <a:r>
              <a:rPr lang="ru-RU" altLang="ru-RU" dirty="0">
                <a:solidFill>
                  <a:srgbClr val="FF0000"/>
                </a:solidFill>
              </a:rPr>
              <a:t> Г 3</a:t>
            </a:r>
            <a:r>
              <a:rPr lang="ru-RU" altLang="ru-RU" baseline="-25000" dirty="0">
                <a:solidFill>
                  <a:srgbClr val="FF0000"/>
                </a:solidFill>
              </a:rPr>
              <a:t>х</a:t>
            </a:r>
            <a:r>
              <a:rPr lang="ru-RU" altLang="ru-RU" dirty="0"/>
              <a:t> – сод. активную амилазу</a:t>
            </a:r>
          </a:p>
          <a:p>
            <a:r>
              <a:rPr lang="ru-RU" altLang="ru-RU" dirty="0" err="1">
                <a:solidFill>
                  <a:srgbClr val="FF0000"/>
                </a:solidFill>
              </a:rPr>
              <a:t>Протосубтилин</a:t>
            </a:r>
            <a:r>
              <a:rPr lang="ru-RU" altLang="ru-RU" dirty="0"/>
              <a:t> </a:t>
            </a:r>
            <a:r>
              <a:rPr lang="ru-RU" altLang="ru-RU" dirty="0">
                <a:solidFill>
                  <a:srgbClr val="FF0000"/>
                </a:solidFill>
              </a:rPr>
              <a:t>Г 3</a:t>
            </a:r>
            <a:r>
              <a:rPr lang="ru-RU" altLang="ru-RU" baseline="-25000" dirty="0">
                <a:solidFill>
                  <a:srgbClr val="FF0000"/>
                </a:solidFill>
              </a:rPr>
              <a:t>х</a:t>
            </a:r>
            <a:r>
              <a:rPr lang="ru-RU" altLang="ru-RU" dirty="0"/>
              <a:t> – сод. активную протеазу</a:t>
            </a:r>
          </a:p>
          <a:p>
            <a:r>
              <a:rPr lang="ru-RU" altLang="ru-RU" dirty="0"/>
              <a:t>добавляют их к комбикормам  0,5 кг на 1 т.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FCEE27-8D67-4184-88D2-8D688F641D8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50126" y="0"/>
            <a:ext cx="875575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800" dirty="0" smtClean="0"/>
              <a:t> </a:t>
            </a:r>
            <a:r>
              <a:rPr lang="ru-RU" altLang="ru-RU" sz="3200" dirty="0" smtClean="0"/>
              <a:t>Хим. строение ферментов</a:t>
            </a:r>
          </a:p>
          <a:p>
            <a:r>
              <a:rPr lang="ru-RU" altLang="ru-RU" sz="2800" dirty="0" smtClean="0"/>
              <a:t>Все они белки со всеми их свойствами</a:t>
            </a:r>
          </a:p>
          <a:p>
            <a:r>
              <a:rPr lang="ru-RU" altLang="ru-RU" sz="2800" dirty="0" smtClean="0"/>
              <a:t>Однокомпонентные - это простые белки (амилаза)</a:t>
            </a:r>
          </a:p>
          <a:p>
            <a:r>
              <a:rPr lang="ru-RU" altLang="ru-RU" sz="2800" dirty="0" smtClean="0"/>
              <a:t>Двухкомпонентные - сложные белки (</a:t>
            </a:r>
            <a:r>
              <a:rPr lang="ru-RU" altLang="ru-RU" sz="2800" dirty="0" err="1" smtClean="0"/>
              <a:t>лактатдегидрогеназа</a:t>
            </a:r>
            <a:r>
              <a:rPr lang="ru-RU" altLang="ru-RU" sz="2800" dirty="0" smtClean="0"/>
              <a:t>)</a:t>
            </a:r>
          </a:p>
          <a:p>
            <a:endParaRPr lang="ru-RU" altLang="ru-RU" sz="2800" dirty="0" smtClean="0"/>
          </a:p>
          <a:p>
            <a:r>
              <a:rPr lang="ru-RU" altLang="ru-RU" sz="2800" dirty="0" err="1" smtClean="0"/>
              <a:t>Холофермент</a:t>
            </a:r>
            <a:r>
              <a:rPr lang="ru-RU" altLang="ru-RU" sz="2800" dirty="0" smtClean="0"/>
              <a:t>               апофермент + кофермент,  где </a:t>
            </a:r>
          </a:p>
          <a:p>
            <a:r>
              <a:rPr lang="ru-RU" altLang="ru-RU" sz="2800" dirty="0" err="1" smtClean="0"/>
              <a:t>холофермент</a:t>
            </a:r>
            <a:r>
              <a:rPr lang="ru-RU" altLang="ru-RU" sz="2800" dirty="0" smtClean="0"/>
              <a:t>  - сложный белок</a:t>
            </a:r>
          </a:p>
          <a:p>
            <a:r>
              <a:rPr lang="ru-RU" altLang="ru-RU" sz="2800" dirty="0" smtClean="0">
                <a:solidFill>
                  <a:srgbClr val="FF0000"/>
                </a:solidFill>
              </a:rPr>
              <a:t>апофермент</a:t>
            </a:r>
            <a:r>
              <a:rPr lang="ru-RU" altLang="ru-RU" sz="2800" dirty="0" smtClean="0"/>
              <a:t> - термолабильная часть фермента,  а </a:t>
            </a:r>
          </a:p>
          <a:p>
            <a:r>
              <a:rPr lang="ru-RU" altLang="ru-RU" sz="2800" dirty="0" smtClean="0">
                <a:solidFill>
                  <a:srgbClr val="FF0000"/>
                </a:solidFill>
              </a:rPr>
              <a:t>кофермент - </a:t>
            </a:r>
            <a:r>
              <a:rPr lang="ru-RU" altLang="ru-RU" sz="2800" dirty="0" smtClean="0"/>
              <a:t>низкомолекулярная термостабильная небелковая часть фермента, кот. легко от него отделяется при нагревании или диализе (НАД, ФАД)</a:t>
            </a:r>
          </a:p>
          <a:p>
            <a:endParaRPr lang="ru-RU" altLang="ru-RU" sz="2800" dirty="0" smtClean="0"/>
          </a:p>
          <a:p>
            <a:r>
              <a:rPr lang="ru-RU" altLang="ru-RU" sz="2800" dirty="0" smtClean="0"/>
              <a:t>Если кофермент состоит только из металла или -</a:t>
            </a:r>
            <a:r>
              <a:rPr lang="en-US" altLang="ru-RU" sz="2800" dirty="0" smtClean="0"/>
              <a:t>S</a:t>
            </a:r>
            <a:r>
              <a:rPr lang="ru-RU" altLang="ru-RU" sz="2800" dirty="0" smtClean="0"/>
              <a:t>Н группы называется </a:t>
            </a:r>
            <a:r>
              <a:rPr lang="ru-RU" altLang="ru-RU" sz="2800" dirty="0" err="1" smtClean="0">
                <a:solidFill>
                  <a:srgbClr val="FF3300"/>
                </a:solidFill>
              </a:rPr>
              <a:t>кофактор</a:t>
            </a:r>
            <a:r>
              <a:rPr lang="ru-RU" altLang="ru-RU" sz="2800" dirty="0" smtClean="0"/>
              <a:t>.</a:t>
            </a: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2654204" y="2936535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0661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0AC6F0E-6AA8-493C-9258-6756AE517C15}" type="slidenum">
              <a:rPr lang="ru-RU" altLang="ru-RU" sz="1400" b="0"/>
              <a:pPr/>
              <a:t>5</a:t>
            </a:fld>
            <a:endParaRPr lang="ru-RU" altLang="ru-RU" sz="1400" b="0"/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3643313" y="590550"/>
            <a:ext cx="180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ru-RU" altLang="ru-RU"/>
          </a:p>
        </p:txBody>
      </p:sp>
      <p:sp>
        <p:nvSpPr>
          <p:cNvPr id="7172" name="Text Box 3"/>
          <p:cNvSpPr txBox="1">
            <a:spLocks noChangeArrowheads="1"/>
          </p:cNvSpPr>
          <p:nvPr/>
        </p:nvSpPr>
        <p:spPr bwMode="auto">
          <a:xfrm>
            <a:off x="269157" y="335420"/>
            <a:ext cx="8629183" cy="6065379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800" dirty="0" smtClean="0">
                <a:solidFill>
                  <a:srgbClr val="FF0000"/>
                </a:solidFill>
              </a:rPr>
              <a:t>Профермент </a:t>
            </a:r>
            <a:r>
              <a:rPr lang="ru-RU" altLang="ru-RU" sz="2800" dirty="0"/>
              <a:t>- неактивная форма </a:t>
            </a:r>
            <a:r>
              <a:rPr lang="ru-RU" altLang="ru-RU" sz="2800" dirty="0" smtClean="0"/>
              <a:t>фермента которая превращается в активную</a:t>
            </a:r>
          </a:p>
          <a:p>
            <a:r>
              <a:rPr lang="ru-RU" altLang="ru-RU" sz="2800" dirty="0"/>
              <a:t>	</a:t>
            </a:r>
            <a:r>
              <a:rPr lang="ru-RU" altLang="ru-RU" sz="2800" dirty="0" smtClean="0"/>
              <a:t>	             +Н</a:t>
            </a:r>
            <a:r>
              <a:rPr lang="en-US" altLang="ru-RU" sz="2800" dirty="0" smtClean="0"/>
              <a:t>Cl</a:t>
            </a:r>
            <a:endParaRPr lang="ru-RU" altLang="ru-RU" sz="2800" dirty="0" smtClean="0"/>
          </a:p>
          <a:p>
            <a:r>
              <a:rPr lang="ru-RU" altLang="ru-RU" sz="2800" dirty="0" smtClean="0"/>
              <a:t>            </a:t>
            </a:r>
            <a:r>
              <a:rPr lang="ru-RU" altLang="ru-RU" sz="2800" dirty="0" err="1" smtClean="0"/>
              <a:t>пепсиноген</a:t>
            </a:r>
            <a:r>
              <a:rPr lang="ru-RU" altLang="ru-RU" sz="2800" dirty="0" smtClean="0"/>
              <a:t>              пепсин + полипептид</a:t>
            </a:r>
          </a:p>
          <a:p>
            <a:endParaRPr lang="ru-RU" altLang="ru-RU" sz="2800" dirty="0" smtClean="0">
              <a:solidFill>
                <a:srgbClr val="FF0000"/>
              </a:solidFill>
            </a:endParaRPr>
          </a:p>
          <a:p>
            <a:r>
              <a:rPr lang="ru-RU" altLang="ru-RU" sz="2800" dirty="0" err="1" smtClean="0">
                <a:solidFill>
                  <a:srgbClr val="FF0000"/>
                </a:solidFill>
              </a:rPr>
              <a:t>Мультиферментные</a:t>
            </a:r>
            <a:r>
              <a:rPr lang="ru-RU" altLang="ru-RU" sz="2800" dirty="0" smtClean="0">
                <a:solidFill>
                  <a:srgbClr val="FF0000"/>
                </a:solidFill>
              </a:rPr>
              <a:t> </a:t>
            </a:r>
            <a:r>
              <a:rPr lang="ru-RU" altLang="ru-RU" sz="2800" dirty="0">
                <a:solidFill>
                  <a:srgbClr val="FF0000"/>
                </a:solidFill>
              </a:rPr>
              <a:t>системы</a:t>
            </a:r>
            <a:r>
              <a:rPr lang="ru-RU" altLang="ru-RU" sz="2800" dirty="0"/>
              <a:t> - одновременно </a:t>
            </a:r>
            <a:r>
              <a:rPr lang="ru-RU" altLang="ru-RU" sz="2800" dirty="0" smtClean="0"/>
              <a:t>несколько ферментов катализируют  </a:t>
            </a:r>
            <a:r>
              <a:rPr lang="ru-RU" altLang="ru-RU" sz="2800" dirty="0"/>
              <a:t>цепь реакций ( дыхательная цепь).</a:t>
            </a:r>
          </a:p>
          <a:p>
            <a:endParaRPr lang="ru-RU" altLang="ru-RU" sz="2800" dirty="0" smtClean="0">
              <a:solidFill>
                <a:srgbClr val="FF0000"/>
              </a:solidFill>
            </a:endParaRPr>
          </a:p>
          <a:p>
            <a:r>
              <a:rPr lang="ru-RU" altLang="ru-RU" sz="2800" dirty="0" smtClean="0">
                <a:solidFill>
                  <a:srgbClr val="FF0000"/>
                </a:solidFill>
              </a:rPr>
              <a:t>Активный центр (</a:t>
            </a:r>
            <a:r>
              <a:rPr lang="ru-RU" altLang="ru-RU" sz="2800" dirty="0">
                <a:solidFill>
                  <a:srgbClr val="FF0000"/>
                </a:solidFill>
              </a:rPr>
              <a:t>АЦ) ферм</a:t>
            </a:r>
            <a:r>
              <a:rPr lang="ru-RU" altLang="ru-RU" sz="2800" dirty="0"/>
              <a:t> - группа атомов в молекуле ферм</a:t>
            </a:r>
            <a:r>
              <a:rPr lang="ru-RU" altLang="ru-RU" sz="2800" dirty="0" smtClean="0"/>
              <a:t>., кот</a:t>
            </a:r>
            <a:r>
              <a:rPr lang="ru-RU" altLang="ru-RU" sz="2800" dirty="0"/>
              <a:t>. вступает во временное </a:t>
            </a:r>
            <a:r>
              <a:rPr lang="ru-RU" altLang="ru-RU" sz="2800" dirty="0" err="1"/>
              <a:t>соед</a:t>
            </a:r>
            <a:r>
              <a:rPr lang="ru-RU" altLang="ru-RU" sz="2800" dirty="0"/>
              <a:t>. с субстратом и </a:t>
            </a:r>
            <a:r>
              <a:rPr lang="ru-RU" altLang="ru-RU" sz="2800" dirty="0" smtClean="0"/>
              <a:t>при ее разрушении </a:t>
            </a:r>
            <a:r>
              <a:rPr lang="ru-RU" altLang="ru-RU" sz="2800" dirty="0"/>
              <a:t>ферм. теряет активность (</a:t>
            </a:r>
            <a:r>
              <a:rPr lang="en-US" altLang="ru-RU" sz="2800" dirty="0"/>
              <a:t>S</a:t>
            </a:r>
            <a:r>
              <a:rPr lang="ru-RU" altLang="ru-RU" sz="2800" dirty="0"/>
              <a:t>Н - группа, </a:t>
            </a:r>
            <a:r>
              <a:rPr lang="en-US" altLang="ru-RU" sz="2800" dirty="0"/>
              <a:t>F</a:t>
            </a:r>
            <a:r>
              <a:rPr lang="ru-RU" altLang="ru-RU" sz="2800" dirty="0"/>
              <a:t>е)</a:t>
            </a:r>
          </a:p>
          <a:p>
            <a:endParaRPr lang="ru-RU" altLang="ru-RU" dirty="0"/>
          </a:p>
        </p:txBody>
      </p:sp>
      <p:sp>
        <p:nvSpPr>
          <p:cNvPr id="7173" name="Line 4"/>
          <p:cNvSpPr>
            <a:spLocks noChangeShapeType="1"/>
          </p:cNvSpPr>
          <p:nvPr/>
        </p:nvSpPr>
        <p:spPr bwMode="auto">
          <a:xfrm>
            <a:off x="3376613" y="1955326"/>
            <a:ext cx="8953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8F0697B-8287-48B4-AAC9-66E5825AC041}" type="slidenum">
              <a:rPr lang="ru-RU" altLang="ru-RU" sz="1400" b="0"/>
              <a:pPr/>
              <a:t>6</a:t>
            </a:fld>
            <a:endParaRPr lang="ru-RU" altLang="ru-RU" sz="1400" b="0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569487" y="2478131"/>
            <a:ext cx="81129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>
                <a:solidFill>
                  <a:srgbClr val="FF3300"/>
                </a:solidFill>
              </a:rPr>
              <a:t>I</a:t>
            </a:r>
            <a:r>
              <a:rPr lang="ru-RU" altLang="ru-RU" sz="2800" dirty="0" smtClean="0">
                <a:solidFill>
                  <a:srgbClr val="FF3300"/>
                </a:solidFill>
              </a:rPr>
              <a:t>. Переносчики</a:t>
            </a:r>
            <a:r>
              <a:rPr lang="ru-RU" altLang="ru-RU" sz="2800" dirty="0" smtClean="0"/>
              <a:t> </a:t>
            </a:r>
            <a:r>
              <a:rPr lang="ru-RU" altLang="ru-RU" sz="2800" dirty="0">
                <a:solidFill>
                  <a:srgbClr val="FF3300"/>
                </a:solidFill>
              </a:rPr>
              <a:t>Н </a:t>
            </a:r>
            <a:r>
              <a:rPr lang="ru-RU" altLang="ru-RU" sz="2800" baseline="-25000" dirty="0">
                <a:solidFill>
                  <a:srgbClr val="FF3300"/>
                </a:solidFill>
              </a:rPr>
              <a:t>2</a:t>
            </a:r>
            <a:r>
              <a:rPr lang="ru-RU" altLang="ru-RU" sz="2800" baseline="-25000" dirty="0"/>
              <a:t> </a:t>
            </a:r>
            <a:r>
              <a:rPr lang="ru-RU" altLang="ru-RU" sz="2800" dirty="0"/>
              <a:t>- в ферментах </a:t>
            </a:r>
            <a:r>
              <a:rPr lang="ru-RU" altLang="ru-RU" sz="2800" dirty="0" err="1">
                <a:solidFill>
                  <a:srgbClr val="FF3300"/>
                </a:solidFill>
              </a:rPr>
              <a:t>дегидрогеназах</a:t>
            </a:r>
            <a:endParaRPr lang="ru-RU" altLang="ru-RU" sz="2800" dirty="0">
              <a:solidFill>
                <a:srgbClr val="FF3300"/>
              </a:solidFill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08780" y="3036495"/>
            <a:ext cx="7258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/>
              <a:t>1) </a:t>
            </a:r>
            <a:r>
              <a:rPr lang="ru-RU" altLang="ru-RU" sz="2800" dirty="0" err="1"/>
              <a:t>никотинамидадениндинуклеотид</a:t>
            </a:r>
            <a:r>
              <a:rPr lang="ru-RU" altLang="ru-RU" sz="2800" dirty="0"/>
              <a:t> - (НАД)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463675" y="2562225"/>
            <a:ext cx="273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/>
              <a:t> 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10318" y="3555608"/>
            <a:ext cx="8831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/>
              <a:t> 2) </a:t>
            </a:r>
            <a:r>
              <a:rPr lang="ru-RU" altLang="ru-RU" sz="2800" dirty="0" err="1"/>
              <a:t>никотинамидадениндинуклеотид</a:t>
            </a:r>
            <a:r>
              <a:rPr lang="ru-RU" altLang="ru-RU" sz="2800" dirty="0"/>
              <a:t> фосфат -(НАДФ)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412774" y="5892658"/>
            <a:ext cx="57864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3600" dirty="0" err="1"/>
              <a:t>никотинамид</a:t>
            </a:r>
            <a:r>
              <a:rPr lang="ru-RU" altLang="ru-RU" sz="3600" dirty="0"/>
              <a:t> (В</a:t>
            </a:r>
            <a:r>
              <a:rPr lang="ru-RU" altLang="ru-RU" sz="3600" baseline="-25000" dirty="0"/>
              <a:t>5</a:t>
            </a:r>
            <a:r>
              <a:rPr lang="ru-RU" altLang="ru-RU" sz="3600" dirty="0"/>
              <a:t>) - рибоза-</a:t>
            </a:r>
          </a:p>
        </p:txBody>
      </p:sp>
      <p:grpSp>
        <p:nvGrpSpPr>
          <p:cNvPr id="8200" name="Group 8"/>
          <p:cNvGrpSpPr>
            <a:grpSpLocks/>
          </p:cNvGrpSpPr>
          <p:nvPr/>
        </p:nvGrpSpPr>
        <p:grpSpPr bwMode="auto">
          <a:xfrm>
            <a:off x="2378051" y="4326589"/>
            <a:ext cx="4371975" cy="2174875"/>
            <a:chOff x="1404" y="1768"/>
            <a:chExt cx="2754" cy="1370"/>
          </a:xfrm>
        </p:grpSpPr>
        <p:sp>
          <p:nvSpPr>
            <p:cNvPr id="8201" name="Oval 9"/>
            <p:cNvSpPr>
              <a:spLocks noChangeArrowheads="1"/>
            </p:cNvSpPr>
            <p:nvPr/>
          </p:nvSpPr>
          <p:spPr bwMode="auto">
            <a:xfrm>
              <a:off x="3756" y="1824"/>
              <a:ext cx="384" cy="396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ru-RU" altLang="ru-RU" sz="2800"/>
                <a:t>Р</a:t>
              </a:r>
            </a:p>
          </p:txBody>
        </p:sp>
        <p:sp>
          <p:nvSpPr>
            <p:cNvPr id="8202" name="Line 10"/>
            <p:cNvSpPr>
              <a:spLocks noChangeShapeType="1"/>
            </p:cNvSpPr>
            <p:nvPr/>
          </p:nvSpPr>
          <p:spPr bwMode="auto">
            <a:xfrm>
              <a:off x="3960" y="2250"/>
              <a:ext cx="0" cy="1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3" name="Text Box 11"/>
            <p:cNvSpPr txBox="1">
              <a:spLocks noChangeArrowheads="1"/>
            </p:cNvSpPr>
            <p:nvPr/>
          </p:nvSpPr>
          <p:spPr bwMode="auto">
            <a:xfrm>
              <a:off x="3815" y="2316"/>
              <a:ext cx="29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ru-RU" altLang="ru-RU" sz="2800"/>
                <a:t>О</a:t>
              </a:r>
            </a:p>
          </p:txBody>
        </p:sp>
        <p:sp>
          <p:nvSpPr>
            <p:cNvPr id="8204" name="Oval 12"/>
            <p:cNvSpPr>
              <a:spLocks noChangeArrowheads="1"/>
            </p:cNvSpPr>
            <p:nvPr/>
          </p:nvSpPr>
          <p:spPr bwMode="auto">
            <a:xfrm>
              <a:off x="3774" y="2742"/>
              <a:ext cx="384" cy="396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ru-RU" altLang="ru-RU" sz="2800"/>
                <a:t>Р</a:t>
              </a:r>
            </a:p>
          </p:txBody>
        </p:sp>
        <p:sp>
          <p:nvSpPr>
            <p:cNvPr id="8205" name="Text Box 13"/>
            <p:cNvSpPr txBox="1">
              <a:spLocks noChangeArrowheads="1"/>
            </p:cNvSpPr>
            <p:nvPr/>
          </p:nvSpPr>
          <p:spPr bwMode="auto">
            <a:xfrm>
              <a:off x="1404" y="1768"/>
              <a:ext cx="231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ru-RU" altLang="ru-RU" sz="3600" dirty="0" err="1"/>
                <a:t>аденин</a:t>
              </a:r>
              <a:r>
                <a:rPr lang="ru-RU" altLang="ru-RU" sz="3600" dirty="0"/>
                <a:t> - рибоза -</a:t>
              </a:r>
            </a:p>
          </p:txBody>
        </p:sp>
        <p:sp>
          <p:nvSpPr>
            <p:cNvPr id="8206" name="Line 14"/>
            <p:cNvSpPr>
              <a:spLocks noChangeShapeType="1"/>
            </p:cNvSpPr>
            <p:nvPr/>
          </p:nvSpPr>
          <p:spPr bwMode="auto">
            <a:xfrm>
              <a:off x="3012" y="2124"/>
              <a:ext cx="0" cy="1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7" name="Oval 15"/>
            <p:cNvSpPr>
              <a:spLocks noChangeArrowheads="1"/>
            </p:cNvSpPr>
            <p:nvPr/>
          </p:nvSpPr>
          <p:spPr bwMode="auto">
            <a:xfrm>
              <a:off x="2820" y="2274"/>
              <a:ext cx="384" cy="396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ru-RU" altLang="ru-RU" sz="2800"/>
                <a:t>Р</a:t>
              </a:r>
            </a:p>
          </p:txBody>
        </p:sp>
        <p:sp>
          <p:nvSpPr>
            <p:cNvPr id="8208" name="Text Box 16"/>
            <p:cNvSpPr txBox="1">
              <a:spLocks noChangeArrowheads="1"/>
            </p:cNvSpPr>
            <p:nvPr/>
          </p:nvSpPr>
          <p:spPr bwMode="auto">
            <a:xfrm>
              <a:off x="3827" y="2316"/>
              <a:ext cx="29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ru-RU" altLang="ru-RU" sz="2800"/>
                <a:t>О</a:t>
              </a:r>
            </a:p>
          </p:txBody>
        </p:sp>
        <p:sp>
          <p:nvSpPr>
            <p:cNvPr id="8209" name="Line 17"/>
            <p:cNvSpPr>
              <a:spLocks noChangeShapeType="1"/>
            </p:cNvSpPr>
            <p:nvPr/>
          </p:nvSpPr>
          <p:spPr bwMode="auto">
            <a:xfrm>
              <a:off x="3972" y="2592"/>
              <a:ext cx="0" cy="1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460328" y="206683"/>
            <a:ext cx="8207422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3200" dirty="0" smtClean="0"/>
              <a:t>Строение и функции коферментов.  </a:t>
            </a:r>
          </a:p>
          <a:p>
            <a:r>
              <a:rPr lang="ru-RU" altLang="ru-RU" sz="2800" dirty="0" smtClean="0"/>
              <a:t>В большинстве - это фосфорные эфиры водорастворимых витаминов ( группа В)</a:t>
            </a:r>
          </a:p>
          <a:p>
            <a:r>
              <a:rPr lang="ru-RU" altLang="ru-RU" sz="2800" dirty="0" smtClean="0"/>
              <a:t>По выполняемым функциям их делят на:</a:t>
            </a:r>
            <a:endParaRPr lang="ru-RU" alt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1E53F13-1038-4349-A349-A8F64433AEEC}" type="slidenum">
              <a:rPr lang="ru-RU" altLang="ru-RU" sz="1400" b="0"/>
              <a:pPr/>
              <a:t>7</a:t>
            </a:fld>
            <a:endParaRPr lang="ru-RU" altLang="ru-RU" sz="1400" b="0"/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608013" y="1123950"/>
            <a:ext cx="77358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/>
              <a:t>3) ФЛАВИНАДЕНИНДИНУКЛЕОТИД (ФАД)</a:t>
            </a:r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3984625" y="904875"/>
            <a:ext cx="184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ru-RU" altLang="ru-RU" sz="2800"/>
          </a:p>
        </p:txBody>
      </p:sp>
      <p:sp>
        <p:nvSpPr>
          <p:cNvPr id="9221" name="Oval 4"/>
          <p:cNvSpPr>
            <a:spLocks noChangeArrowheads="1"/>
          </p:cNvSpPr>
          <p:nvPr/>
        </p:nvSpPr>
        <p:spPr bwMode="auto">
          <a:xfrm>
            <a:off x="7753350" y="2190750"/>
            <a:ext cx="609600" cy="62865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/>
              <a:t>Р</a:t>
            </a:r>
          </a:p>
        </p:txBody>
      </p:sp>
      <p:sp>
        <p:nvSpPr>
          <p:cNvPr id="9222" name="Line 5"/>
          <p:cNvSpPr>
            <a:spLocks noChangeShapeType="1"/>
          </p:cNvSpPr>
          <p:nvPr/>
        </p:nvSpPr>
        <p:spPr bwMode="auto">
          <a:xfrm>
            <a:off x="8096250" y="3000375"/>
            <a:ext cx="0" cy="1714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3" name="Oval 7"/>
          <p:cNvSpPr>
            <a:spLocks noChangeArrowheads="1"/>
          </p:cNvSpPr>
          <p:nvPr/>
        </p:nvSpPr>
        <p:spPr bwMode="auto">
          <a:xfrm>
            <a:off x="7858125" y="3971925"/>
            <a:ext cx="609600" cy="62865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/>
              <a:t>Р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835400" y="2139950"/>
            <a:ext cx="37750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3600"/>
              <a:t>Аденин - рибоза -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7885113" y="3048000"/>
            <a:ext cx="46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/>
              <a:t>О</a:t>
            </a:r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8134350" y="3638550"/>
            <a:ext cx="0" cy="1714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2105025" y="3892550"/>
            <a:ext cx="54911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3600"/>
              <a:t>изоаллоксазин -рибитол -</a:t>
            </a:r>
          </a:p>
        </p:txBody>
      </p:sp>
      <p:sp>
        <p:nvSpPr>
          <p:cNvPr id="9228" name="AutoShape 27"/>
          <p:cNvSpPr>
            <a:spLocks/>
          </p:cNvSpPr>
          <p:nvPr/>
        </p:nvSpPr>
        <p:spPr bwMode="auto">
          <a:xfrm rot="5400000">
            <a:off x="4457700" y="1009650"/>
            <a:ext cx="304800" cy="5181600"/>
          </a:xfrm>
          <a:prstGeom prst="leftBrace">
            <a:avLst>
              <a:gd name="adj1" fmla="val 141667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sp>
        <p:nvSpPr>
          <p:cNvPr id="9229" name="Text Box 28"/>
          <p:cNvSpPr txBox="1">
            <a:spLocks noChangeArrowheads="1"/>
          </p:cNvSpPr>
          <p:nvPr/>
        </p:nvSpPr>
        <p:spPr bwMode="auto">
          <a:xfrm>
            <a:off x="3105150" y="2886075"/>
            <a:ext cx="2871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>
                <a:solidFill>
                  <a:schemeClr val="accent2"/>
                </a:solidFill>
              </a:rPr>
              <a:t>Рибофлавин (В</a:t>
            </a:r>
            <a:r>
              <a:rPr lang="ru-RU" altLang="ru-RU" sz="2800" baseline="-25000">
                <a:solidFill>
                  <a:schemeClr val="accent2"/>
                </a:solidFill>
              </a:rPr>
              <a:t>2</a:t>
            </a:r>
            <a:r>
              <a:rPr lang="ru-RU" altLang="ru-RU" sz="2800">
                <a:solidFill>
                  <a:schemeClr val="accent2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746934D-A5FC-4EEF-8820-2955868E4A47}" type="slidenum">
              <a:rPr lang="ru-RU" altLang="ru-RU" sz="1400" b="0"/>
              <a:pPr/>
              <a:t>8</a:t>
            </a:fld>
            <a:endParaRPr lang="ru-RU" altLang="ru-RU" sz="1400" b="0"/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329121" y="298711"/>
            <a:ext cx="83386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>
                <a:solidFill>
                  <a:srgbClr val="FF0000"/>
                </a:solidFill>
              </a:rPr>
              <a:t>II</a:t>
            </a:r>
            <a:r>
              <a:rPr lang="ru-RU" altLang="ru-RU" sz="2800" dirty="0" smtClean="0">
                <a:solidFill>
                  <a:srgbClr val="FF0000"/>
                </a:solidFill>
              </a:rPr>
              <a:t>. Переносчики </a:t>
            </a:r>
            <a:r>
              <a:rPr lang="ru-RU" altLang="ru-RU" sz="2800" dirty="0">
                <a:solidFill>
                  <a:srgbClr val="FF0000"/>
                </a:solidFill>
              </a:rPr>
              <a:t>групп атомов </a:t>
            </a:r>
            <a:r>
              <a:rPr lang="ru-RU" altLang="ru-RU" sz="2800" dirty="0"/>
              <a:t>(-</a:t>
            </a:r>
            <a:r>
              <a:rPr lang="en-US" altLang="ru-RU" sz="2800" dirty="0"/>
              <a:t>N</a:t>
            </a:r>
            <a:r>
              <a:rPr lang="ru-RU" altLang="ru-RU" sz="2800" dirty="0"/>
              <a:t>Н</a:t>
            </a:r>
            <a:r>
              <a:rPr lang="ru-RU" altLang="ru-RU" sz="2800" baseline="-25000" dirty="0"/>
              <a:t>2</a:t>
            </a:r>
            <a:r>
              <a:rPr lang="ru-RU" altLang="ru-RU" sz="2800" dirty="0"/>
              <a:t>, -СН</a:t>
            </a:r>
            <a:r>
              <a:rPr lang="ru-RU" altLang="ru-RU" sz="2800" baseline="-25000" dirty="0"/>
              <a:t>3</a:t>
            </a:r>
            <a:r>
              <a:rPr lang="ru-RU" altLang="ru-RU" sz="2800" dirty="0"/>
              <a:t>, Н</a:t>
            </a:r>
            <a:r>
              <a:rPr lang="ru-RU" altLang="ru-RU" sz="2800" baseline="-25000" dirty="0"/>
              <a:t>3</a:t>
            </a:r>
            <a:r>
              <a:rPr lang="ru-RU" altLang="ru-RU" sz="2800" dirty="0"/>
              <a:t>РО</a:t>
            </a:r>
            <a:r>
              <a:rPr lang="ru-RU" altLang="ru-RU" sz="2000" baseline="-25000" dirty="0"/>
              <a:t>4</a:t>
            </a:r>
            <a:r>
              <a:rPr lang="ru-RU" altLang="ru-RU" sz="2800" baseline="-25000" dirty="0"/>
              <a:t> </a:t>
            </a:r>
            <a:r>
              <a:rPr lang="ru-RU" altLang="ru-RU" sz="2800" dirty="0"/>
              <a:t>)</a:t>
            </a:r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4718050" y="512763"/>
            <a:ext cx="2413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>
                <a:solidFill>
                  <a:srgbClr val="000000"/>
                </a:solidFill>
              </a:rPr>
              <a:t> </a:t>
            </a:r>
            <a:endParaRPr lang="ru-RU" altLang="ru-RU" sz="2800"/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7596188" y="150813"/>
            <a:ext cx="1552575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grpSp>
        <p:nvGrpSpPr>
          <p:cNvPr id="10246" name="Group 5"/>
          <p:cNvGrpSpPr>
            <a:grpSpLocks/>
          </p:cNvGrpSpPr>
          <p:nvPr/>
        </p:nvGrpSpPr>
        <p:grpSpPr bwMode="auto">
          <a:xfrm>
            <a:off x="307975" y="1162050"/>
            <a:ext cx="7712075" cy="1984375"/>
            <a:chOff x="194" y="588"/>
            <a:chExt cx="4858" cy="1250"/>
          </a:xfrm>
        </p:grpSpPr>
        <p:sp>
          <p:nvSpPr>
            <p:cNvPr id="10256" name="Text Box 6"/>
            <p:cNvSpPr txBox="1">
              <a:spLocks noChangeArrowheads="1"/>
            </p:cNvSpPr>
            <p:nvPr/>
          </p:nvSpPr>
          <p:spPr bwMode="auto">
            <a:xfrm>
              <a:off x="194" y="666"/>
              <a:ext cx="303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ru-RU" altLang="ru-RU" sz="2800"/>
                <a:t>1) фосфопиридоксаль- (ФП)-</a:t>
              </a:r>
            </a:p>
          </p:txBody>
        </p:sp>
        <p:sp>
          <p:nvSpPr>
            <p:cNvPr id="10257" name="AutoShape 7"/>
            <p:cNvSpPr>
              <a:spLocks noChangeArrowheads="1"/>
            </p:cNvSpPr>
            <p:nvPr/>
          </p:nvSpPr>
          <p:spPr bwMode="auto">
            <a:xfrm>
              <a:off x="3408" y="588"/>
              <a:ext cx="680" cy="588"/>
            </a:xfrm>
            <a:prstGeom prst="hexagon">
              <a:avLst>
                <a:gd name="adj" fmla="val 28912"/>
                <a:gd name="vf" fmla="val 115470"/>
              </a:avLst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ru-RU" altLang="ru-RU" sz="4000">
                  <a:solidFill>
                    <a:srgbClr val="000066"/>
                  </a:solidFill>
                </a:rPr>
                <a:t>В</a:t>
              </a:r>
              <a:r>
                <a:rPr lang="ru-RU" altLang="ru-RU" sz="4000" baseline="-25000">
                  <a:solidFill>
                    <a:srgbClr val="000066"/>
                  </a:solidFill>
                </a:rPr>
                <a:t>6</a:t>
              </a:r>
              <a:endParaRPr lang="ru-RU" altLang="ru-RU" sz="2800"/>
            </a:p>
          </p:txBody>
        </p:sp>
        <p:sp>
          <p:nvSpPr>
            <p:cNvPr id="10258" name="Oval 8"/>
            <p:cNvSpPr>
              <a:spLocks noChangeArrowheads="1"/>
            </p:cNvSpPr>
            <p:nvPr/>
          </p:nvSpPr>
          <p:spPr bwMode="auto">
            <a:xfrm>
              <a:off x="4224" y="684"/>
              <a:ext cx="408" cy="408"/>
            </a:xfrm>
            <a:prstGeom prst="ellipse">
              <a:avLst/>
            </a:prstGeom>
            <a:solidFill>
              <a:srgbClr val="00FF00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ru-RU" altLang="ru-RU" sz="2800"/>
                <a:t>Р</a:t>
              </a:r>
            </a:p>
          </p:txBody>
        </p:sp>
        <p:sp>
          <p:nvSpPr>
            <p:cNvPr id="10259" name="Line 9"/>
            <p:cNvSpPr>
              <a:spLocks noChangeShapeType="1"/>
            </p:cNvSpPr>
            <p:nvPr/>
          </p:nvSpPr>
          <p:spPr bwMode="auto">
            <a:xfrm>
              <a:off x="4068" y="900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0" name="Text Box 10"/>
            <p:cNvSpPr txBox="1">
              <a:spLocks noChangeArrowheads="1"/>
            </p:cNvSpPr>
            <p:nvPr/>
          </p:nvSpPr>
          <p:spPr bwMode="auto">
            <a:xfrm>
              <a:off x="715" y="1242"/>
              <a:ext cx="4337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ru-RU" altLang="ru-RU" sz="2800"/>
                <a:t>входит в ферменты аминотрансферазы – </a:t>
              </a:r>
            </a:p>
            <a:p>
              <a:pPr algn="ctr"/>
              <a:r>
                <a:rPr lang="ru-RU" altLang="ru-RU" sz="2800"/>
                <a:t>переносит -</a:t>
              </a:r>
              <a:r>
                <a:rPr lang="en-US" altLang="ru-RU" sz="2800"/>
                <a:t>N</a:t>
              </a:r>
              <a:r>
                <a:rPr lang="ru-RU" altLang="ru-RU" sz="2800"/>
                <a:t>Н</a:t>
              </a:r>
              <a:r>
                <a:rPr lang="ru-RU" altLang="ru-RU" sz="2800" baseline="-25000"/>
                <a:t>2</a:t>
              </a:r>
              <a:r>
                <a:rPr lang="ru-RU" altLang="ru-RU" sz="2800"/>
                <a:t> группу </a:t>
              </a:r>
            </a:p>
          </p:txBody>
        </p:sp>
      </p:grpSp>
      <p:sp>
        <p:nvSpPr>
          <p:cNvPr id="10247" name="Text Box 11"/>
          <p:cNvSpPr txBox="1">
            <a:spLocks noChangeArrowheads="1"/>
          </p:cNvSpPr>
          <p:nvPr/>
        </p:nvSpPr>
        <p:spPr bwMode="auto">
          <a:xfrm>
            <a:off x="461963" y="4044018"/>
            <a:ext cx="56419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 smtClean="0"/>
              <a:t>Напр</a:t>
            </a:r>
            <a:r>
              <a:rPr lang="ru-RU" altLang="ru-RU" sz="2800" dirty="0"/>
              <a:t>. АТФ </a:t>
            </a:r>
            <a:r>
              <a:rPr lang="ru-RU" altLang="ru-RU" sz="2800" dirty="0" err="1"/>
              <a:t>аденин</a:t>
            </a:r>
            <a:r>
              <a:rPr lang="ru-RU" altLang="ru-RU" sz="2800" dirty="0"/>
              <a:t> - рибоза- О - </a:t>
            </a:r>
          </a:p>
        </p:txBody>
      </p:sp>
      <p:sp>
        <p:nvSpPr>
          <p:cNvPr id="10248" name="Oval 12"/>
          <p:cNvSpPr>
            <a:spLocks noChangeArrowheads="1"/>
          </p:cNvSpPr>
          <p:nvPr/>
        </p:nvSpPr>
        <p:spPr bwMode="auto">
          <a:xfrm>
            <a:off x="6038850" y="3981450"/>
            <a:ext cx="647700" cy="647700"/>
          </a:xfrm>
          <a:prstGeom prst="ellipse">
            <a:avLst/>
          </a:prstGeom>
          <a:solidFill>
            <a:srgbClr val="00FF00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/>
              <a:t>Р</a:t>
            </a:r>
          </a:p>
        </p:txBody>
      </p:sp>
      <p:sp>
        <p:nvSpPr>
          <p:cNvPr id="10249" name="Oval 13"/>
          <p:cNvSpPr>
            <a:spLocks noChangeArrowheads="1"/>
          </p:cNvSpPr>
          <p:nvPr/>
        </p:nvSpPr>
        <p:spPr bwMode="auto">
          <a:xfrm>
            <a:off x="7105650" y="3962400"/>
            <a:ext cx="647700" cy="647700"/>
          </a:xfrm>
          <a:prstGeom prst="ellipse">
            <a:avLst/>
          </a:prstGeom>
          <a:solidFill>
            <a:srgbClr val="00FF00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/>
              <a:t>Р</a:t>
            </a:r>
          </a:p>
        </p:txBody>
      </p:sp>
      <p:sp>
        <p:nvSpPr>
          <p:cNvPr id="10250" name="Oval 14"/>
          <p:cNvSpPr>
            <a:spLocks noChangeArrowheads="1"/>
          </p:cNvSpPr>
          <p:nvPr/>
        </p:nvSpPr>
        <p:spPr bwMode="auto">
          <a:xfrm>
            <a:off x="8153400" y="3981450"/>
            <a:ext cx="647700" cy="647700"/>
          </a:xfrm>
          <a:prstGeom prst="ellipse">
            <a:avLst/>
          </a:prstGeom>
          <a:solidFill>
            <a:srgbClr val="00FF00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/>
              <a:t>Р</a:t>
            </a:r>
          </a:p>
        </p:txBody>
      </p:sp>
      <p:sp>
        <p:nvSpPr>
          <p:cNvPr id="10251" name="Text Box 15"/>
          <p:cNvSpPr txBox="1">
            <a:spLocks noChangeArrowheads="1"/>
          </p:cNvSpPr>
          <p:nvPr/>
        </p:nvSpPr>
        <p:spPr bwMode="auto">
          <a:xfrm>
            <a:off x="6692900" y="4029075"/>
            <a:ext cx="368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ru-RU" sz="2800"/>
              <a:t>~</a:t>
            </a:r>
            <a:endParaRPr lang="ru-RU" altLang="ru-RU" sz="2800"/>
          </a:p>
        </p:txBody>
      </p:sp>
      <p:sp>
        <p:nvSpPr>
          <p:cNvPr id="10252" name="Text Box 16"/>
          <p:cNvSpPr txBox="1">
            <a:spLocks noChangeArrowheads="1"/>
          </p:cNvSpPr>
          <p:nvPr/>
        </p:nvSpPr>
        <p:spPr bwMode="auto">
          <a:xfrm>
            <a:off x="7759700" y="4048125"/>
            <a:ext cx="368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ru-RU" sz="2800"/>
              <a:t>~</a:t>
            </a:r>
            <a:endParaRPr lang="ru-RU" altLang="ru-RU" sz="2800"/>
          </a:p>
        </p:txBody>
      </p:sp>
      <p:sp>
        <p:nvSpPr>
          <p:cNvPr id="10253" name="Text Box 17"/>
          <p:cNvSpPr txBox="1">
            <a:spLocks noChangeArrowheads="1"/>
          </p:cNvSpPr>
          <p:nvPr/>
        </p:nvSpPr>
        <p:spPr bwMode="auto">
          <a:xfrm>
            <a:off x="461963" y="4695825"/>
            <a:ext cx="835025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/>
              <a:t>входит в состав </a:t>
            </a:r>
            <a:r>
              <a:rPr lang="ru-RU" altLang="ru-RU" sz="2800" dirty="0" err="1"/>
              <a:t>фосфотрансфераз</a:t>
            </a:r>
            <a:r>
              <a:rPr lang="ru-RU" altLang="ru-RU" sz="2800" dirty="0"/>
              <a:t>- переносят </a:t>
            </a:r>
            <a:endParaRPr lang="ru-RU" altLang="ru-RU" sz="2800" dirty="0" smtClean="0"/>
          </a:p>
          <a:p>
            <a:pPr algn="ctr"/>
            <a:endParaRPr lang="ru-RU" altLang="ru-RU" sz="2800" dirty="0"/>
          </a:p>
          <a:p>
            <a:pPr algn="ctr"/>
            <a:r>
              <a:rPr lang="ru-RU" altLang="ru-RU" sz="2800" dirty="0" smtClean="0"/>
              <a:t>остатки </a:t>
            </a:r>
            <a:r>
              <a:rPr lang="ru-RU" altLang="ru-RU" sz="2800" dirty="0"/>
              <a:t>фосфорных к-т</a:t>
            </a:r>
          </a:p>
        </p:txBody>
      </p:sp>
      <p:sp>
        <p:nvSpPr>
          <p:cNvPr id="10254" name="Oval 20"/>
          <p:cNvSpPr>
            <a:spLocks noChangeArrowheads="1"/>
          </p:cNvSpPr>
          <p:nvPr/>
        </p:nvSpPr>
        <p:spPr bwMode="auto">
          <a:xfrm>
            <a:off x="7309230" y="5468938"/>
            <a:ext cx="647700" cy="647700"/>
          </a:xfrm>
          <a:prstGeom prst="ellipse">
            <a:avLst/>
          </a:prstGeom>
          <a:solidFill>
            <a:srgbClr val="00FF00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/>
              <a:t>Р</a:t>
            </a:r>
          </a:p>
        </p:txBody>
      </p:sp>
      <p:sp>
        <p:nvSpPr>
          <p:cNvPr id="10255" name="Line 21"/>
          <p:cNvSpPr>
            <a:spLocks noChangeShapeType="1"/>
          </p:cNvSpPr>
          <p:nvPr/>
        </p:nvSpPr>
        <p:spPr bwMode="auto">
          <a:xfrm>
            <a:off x="6686550" y="5836044"/>
            <a:ext cx="62268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29121" y="3520798"/>
            <a:ext cx="43229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altLang="ru-RU" sz="2800" dirty="0" smtClean="0"/>
              <a:t>2) АТФ, ГТФ, ЦТФ и др.  </a:t>
            </a:r>
            <a:endParaRPr lang="ru-RU" alt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4CFEC24-F168-4B4D-B610-CA72065B61F5}" type="slidenum">
              <a:rPr lang="ru-RU" altLang="ru-RU" sz="1400" b="0"/>
              <a:pPr/>
              <a:t>9</a:t>
            </a:fld>
            <a:endParaRPr lang="ru-RU" altLang="ru-RU" sz="1400" b="0"/>
          </a:p>
        </p:txBody>
      </p:sp>
      <p:sp>
        <p:nvSpPr>
          <p:cNvPr id="11267" name="Text Box 1026"/>
          <p:cNvSpPr txBox="1">
            <a:spLocks noChangeArrowheads="1"/>
          </p:cNvSpPr>
          <p:nvPr/>
        </p:nvSpPr>
        <p:spPr bwMode="auto">
          <a:xfrm>
            <a:off x="246063" y="223837"/>
            <a:ext cx="84153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>
                <a:solidFill>
                  <a:srgbClr val="FF0000"/>
                </a:solidFill>
              </a:rPr>
              <a:t>III. Коферменты синтеза и расщепления С-С связи</a:t>
            </a:r>
          </a:p>
          <a:p>
            <a:pPr algn="ctr"/>
            <a:r>
              <a:rPr lang="ru-RU" altLang="ru-RU" sz="2800" dirty="0">
                <a:solidFill>
                  <a:srgbClr val="FF0000"/>
                </a:solidFill>
              </a:rPr>
              <a:t>и процессов </a:t>
            </a:r>
            <a:r>
              <a:rPr lang="ru-RU" altLang="ru-RU" sz="2800" dirty="0" err="1">
                <a:solidFill>
                  <a:srgbClr val="FF0000"/>
                </a:solidFill>
              </a:rPr>
              <a:t>изомерезации</a:t>
            </a:r>
            <a:endParaRPr lang="ru-RU" altLang="ru-RU" sz="2800" dirty="0">
              <a:solidFill>
                <a:srgbClr val="FF0000"/>
              </a:solidFill>
            </a:endParaRPr>
          </a:p>
        </p:txBody>
      </p:sp>
      <p:sp>
        <p:nvSpPr>
          <p:cNvPr id="11268" name="Text Box 1027"/>
          <p:cNvSpPr txBox="1">
            <a:spLocks noChangeArrowheads="1"/>
          </p:cNvSpPr>
          <p:nvPr/>
        </p:nvSpPr>
        <p:spPr bwMode="auto">
          <a:xfrm>
            <a:off x="88899" y="1370012"/>
            <a:ext cx="561181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/>
              <a:t>1) </a:t>
            </a:r>
            <a:r>
              <a:rPr lang="ru-RU" altLang="ru-RU" sz="2800" dirty="0" err="1"/>
              <a:t>тиаминпирофосфат</a:t>
            </a:r>
            <a:r>
              <a:rPr lang="ru-RU" altLang="ru-RU" sz="2800" dirty="0"/>
              <a:t>-(ТПФ)  </a:t>
            </a:r>
            <a:r>
              <a:rPr lang="ru-RU" altLang="ru-RU" sz="4000" dirty="0">
                <a:solidFill>
                  <a:srgbClr val="FF0000"/>
                </a:solidFill>
              </a:rPr>
              <a:t>В</a:t>
            </a:r>
            <a:r>
              <a:rPr lang="ru-RU" altLang="ru-RU" sz="4000" baseline="-25000" dirty="0">
                <a:solidFill>
                  <a:srgbClr val="FF0000"/>
                </a:solidFill>
              </a:rPr>
              <a:t>1</a:t>
            </a:r>
            <a:endParaRPr lang="ru-RU" altLang="ru-RU" sz="2800" dirty="0"/>
          </a:p>
        </p:txBody>
      </p:sp>
      <p:sp>
        <p:nvSpPr>
          <p:cNvPr id="11269" name="Text Box 1031"/>
          <p:cNvSpPr txBox="1">
            <a:spLocks noChangeArrowheads="1"/>
          </p:cNvSpPr>
          <p:nvPr/>
        </p:nvSpPr>
        <p:spPr bwMode="auto">
          <a:xfrm>
            <a:off x="246063" y="2581275"/>
            <a:ext cx="66024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/>
              <a:t>входит в состав </a:t>
            </a:r>
            <a:r>
              <a:rPr lang="ru-RU" altLang="ru-RU" sz="2800" dirty="0" err="1"/>
              <a:t>декарбоксилаз</a:t>
            </a:r>
            <a:r>
              <a:rPr lang="ru-RU" altLang="ru-RU" sz="2800" dirty="0"/>
              <a:t> (-СО</a:t>
            </a:r>
            <a:r>
              <a:rPr lang="ru-RU" altLang="ru-RU" sz="2800" baseline="-25000" dirty="0"/>
              <a:t>2</a:t>
            </a:r>
            <a:r>
              <a:rPr lang="ru-RU" altLang="ru-RU" sz="2800" dirty="0"/>
              <a:t>), а</a:t>
            </a:r>
          </a:p>
        </p:txBody>
      </p:sp>
      <p:grpSp>
        <p:nvGrpSpPr>
          <p:cNvPr id="11270" name="Group 1046"/>
          <p:cNvGrpSpPr>
            <a:grpSpLocks/>
          </p:cNvGrpSpPr>
          <p:nvPr/>
        </p:nvGrpSpPr>
        <p:grpSpPr bwMode="auto">
          <a:xfrm>
            <a:off x="5902325" y="1371600"/>
            <a:ext cx="2149475" cy="1347788"/>
            <a:chOff x="3718" y="864"/>
            <a:chExt cx="1354" cy="849"/>
          </a:xfrm>
        </p:grpSpPr>
        <p:sp>
          <p:nvSpPr>
            <p:cNvPr id="11284" name="Oval 1028"/>
            <p:cNvSpPr>
              <a:spLocks noChangeArrowheads="1"/>
            </p:cNvSpPr>
            <p:nvPr/>
          </p:nvSpPr>
          <p:spPr bwMode="auto">
            <a:xfrm>
              <a:off x="3756" y="888"/>
              <a:ext cx="408" cy="408"/>
            </a:xfrm>
            <a:prstGeom prst="ellipse">
              <a:avLst/>
            </a:prstGeom>
            <a:solidFill>
              <a:srgbClr val="00FF00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ru-RU" altLang="ru-RU" sz="2800"/>
                <a:t>Р</a:t>
              </a:r>
            </a:p>
          </p:txBody>
        </p:sp>
        <p:sp>
          <p:nvSpPr>
            <p:cNvPr id="11285" name="Line 1029"/>
            <p:cNvSpPr>
              <a:spLocks noChangeShapeType="1"/>
            </p:cNvSpPr>
            <p:nvPr/>
          </p:nvSpPr>
          <p:spPr bwMode="auto">
            <a:xfrm flipV="1">
              <a:off x="4248" y="1080"/>
              <a:ext cx="192" cy="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6" name="Oval 1030"/>
            <p:cNvSpPr>
              <a:spLocks noChangeArrowheads="1"/>
            </p:cNvSpPr>
            <p:nvPr/>
          </p:nvSpPr>
          <p:spPr bwMode="auto">
            <a:xfrm>
              <a:off x="4500" y="864"/>
              <a:ext cx="408" cy="408"/>
            </a:xfrm>
            <a:prstGeom prst="ellipse">
              <a:avLst/>
            </a:prstGeom>
            <a:solidFill>
              <a:srgbClr val="00FF00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ru-RU" altLang="ru-RU" sz="2800"/>
                <a:t>Р</a:t>
              </a:r>
            </a:p>
          </p:txBody>
        </p:sp>
        <p:sp>
          <p:nvSpPr>
            <p:cNvPr id="11287" name="AutoShape 1032"/>
            <p:cNvSpPr>
              <a:spLocks/>
            </p:cNvSpPr>
            <p:nvPr/>
          </p:nvSpPr>
          <p:spPr bwMode="auto">
            <a:xfrm rot="-5400000">
              <a:off x="4235" y="840"/>
              <a:ext cx="193" cy="1105"/>
            </a:xfrm>
            <a:prstGeom prst="leftBrace">
              <a:avLst>
                <a:gd name="adj1" fmla="val 47712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ru-RU" altLang="ru-RU"/>
            </a:p>
          </p:txBody>
        </p:sp>
        <p:sp>
          <p:nvSpPr>
            <p:cNvPr id="11288" name="Text Box 1033"/>
            <p:cNvSpPr txBox="1">
              <a:spLocks noChangeArrowheads="1"/>
            </p:cNvSpPr>
            <p:nvPr/>
          </p:nvSpPr>
          <p:spPr bwMode="auto">
            <a:xfrm>
              <a:off x="3718" y="1386"/>
              <a:ext cx="135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ru-RU" altLang="ru-RU" sz="2800"/>
                <a:t>пирофосфат</a:t>
              </a:r>
            </a:p>
          </p:txBody>
        </p:sp>
      </p:grpSp>
      <p:sp>
        <p:nvSpPr>
          <p:cNvPr id="11271" name="Text Box 1034"/>
          <p:cNvSpPr txBox="1">
            <a:spLocks noChangeArrowheads="1"/>
          </p:cNvSpPr>
          <p:nvPr/>
        </p:nvSpPr>
        <p:spPr bwMode="auto">
          <a:xfrm>
            <a:off x="265278" y="2976563"/>
            <a:ext cx="6875771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800" dirty="0"/>
              <a:t>соединяясь с </a:t>
            </a:r>
            <a:r>
              <a:rPr lang="ru-RU" altLang="ru-RU" sz="2800" dirty="0" err="1"/>
              <a:t>липоевой</a:t>
            </a:r>
            <a:r>
              <a:rPr lang="ru-RU" altLang="ru-RU" sz="2800" dirty="0"/>
              <a:t> к-той, образует </a:t>
            </a:r>
            <a:r>
              <a:rPr lang="ru-RU" altLang="ru-RU" sz="2800" dirty="0" err="1"/>
              <a:t>липотиаминпирофосфат</a:t>
            </a:r>
            <a:r>
              <a:rPr lang="ru-RU" altLang="ru-RU" sz="2800" dirty="0"/>
              <a:t> (ЛТПФ)</a:t>
            </a:r>
          </a:p>
        </p:txBody>
      </p:sp>
      <p:sp>
        <p:nvSpPr>
          <p:cNvPr id="11272" name="Text Box 1035"/>
          <p:cNvSpPr txBox="1">
            <a:spLocks noChangeArrowheads="1"/>
          </p:cNvSpPr>
          <p:nvPr/>
        </p:nvSpPr>
        <p:spPr bwMode="auto">
          <a:xfrm>
            <a:off x="88899" y="3938375"/>
            <a:ext cx="2978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/>
              <a:t>2) биотин (</a:t>
            </a:r>
            <a:r>
              <a:rPr lang="ru-RU" altLang="ru-RU" sz="2800" dirty="0" err="1"/>
              <a:t>вит.Н</a:t>
            </a:r>
            <a:r>
              <a:rPr lang="ru-RU" altLang="ru-RU" sz="2800" dirty="0"/>
              <a:t>)</a:t>
            </a:r>
          </a:p>
        </p:txBody>
      </p:sp>
      <p:sp>
        <p:nvSpPr>
          <p:cNvPr id="11273" name="Text Box 1036"/>
          <p:cNvSpPr txBox="1">
            <a:spLocks noChangeArrowheads="1"/>
          </p:cNvSpPr>
          <p:nvPr/>
        </p:nvSpPr>
        <p:spPr bwMode="auto">
          <a:xfrm>
            <a:off x="403225" y="4587318"/>
            <a:ext cx="3759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/>
              <a:t>входит в состав</a:t>
            </a:r>
          </a:p>
          <a:p>
            <a:pPr algn="ctr"/>
            <a:r>
              <a:rPr lang="ru-RU" altLang="ru-RU" sz="2800" dirty="0"/>
              <a:t> карбоксилазы (+СО</a:t>
            </a:r>
            <a:r>
              <a:rPr lang="ru-RU" altLang="ru-RU" sz="2800" baseline="-25000" dirty="0"/>
              <a:t>2</a:t>
            </a:r>
            <a:r>
              <a:rPr lang="ru-RU" altLang="ru-RU" sz="2800" dirty="0"/>
              <a:t>)</a:t>
            </a:r>
          </a:p>
        </p:txBody>
      </p:sp>
      <p:sp>
        <p:nvSpPr>
          <p:cNvPr id="11274" name="Text Box 1037"/>
          <p:cNvSpPr txBox="1">
            <a:spLocks noChangeArrowheads="1"/>
          </p:cNvSpPr>
          <p:nvPr/>
        </p:nvSpPr>
        <p:spPr bwMode="auto">
          <a:xfrm>
            <a:off x="5295328" y="3934869"/>
            <a:ext cx="717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/>
              <a:t>СО</a:t>
            </a:r>
          </a:p>
        </p:txBody>
      </p:sp>
      <p:grpSp>
        <p:nvGrpSpPr>
          <p:cNvPr id="11275" name="Group 1038"/>
          <p:cNvGrpSpPr>
            <a:grpSpLocks/>
          </p:cNvGrpSpPr>
          <p:nvPr/>
        </p:nvGrpSpPr>
        <p:grpSpPr bwMode="auto">
          <a:xfrm>
            <a:off x="5200078" y="4419600"/>
            <a:ext cx="571500" cy="1314450"/>
            <a:chOff x="3156" y="3312"/>
            <a:chExt cx="360" cy="828"/>
          </a:xfrm>
        </p:grpSpPr>
        <p:sp>
          <p:nvSpPr>
            <p:cNvPr id="11282" name="AutoShape 1039"/>
            <p:cNvSpPr>
              <a:spLocks noChangeArrowheads="1"/>
            </p:cNvSpPr>
            <p:nvPr/>
          </p:nvSpPr>
          <p:spPr bwMode="auto">
            <a:xfrm rot="-5400000">
              <a:off x="3132" y="3336"/>
              <a:ext cx="408" cy="360"/>
            </a:xfrm>
            <a:prstGeom prst="homePlate">
              <a:avLst>
                <a:gd name="adj" fmla="val 28333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ru-RU" altLang="ru-RU"/>
            </a:p>
          </p:txBody>
        </p:sp>
        <p:sp>
          <p:nvSpPr>
            <p:cNvPr id="11283" name="AutoShape 1040"/>
            <p:cNvSpPr>
              <a:spLocks noChangeArrowheads="1"/>
            </p:cNvSpPr>
            <p:nvPr/>
          </p:nvSpPr>
          <p:spPr bwMode="auto">
            <a:xfrm rot="5400000">
              <a:off x="3132" y="3756"/>
              <a:ext cx="408" cy="360"/>
            </a:xfrm>
            <a:prstGeom prst="homePlate">
              <a:avLst>
                <a:gd name="adj" fmla="val 28333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ru-RU" altLang="ru-RU"/>
            </a:p>
          </p:txBody>
        </p:sp>
      </p:grpSp>
      <p:sp>
        <p:nvSpPr>
          <p:cNvPr id="11276" name="Text Box 1041"/>
          <p:cNvSpPr txBox="1">
            <a:spLocks noChangeArrowheads="1"/>
          </p:cNvSpPr>
          <p:nvPr/>
        </p:nvSpPr>
        <p:spPr bwMode="auto">
          <a:xfrm>
            <a:off x="4479353" y="4333875"/>
            <a:ext cx="717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/>
              <a:t>Н</a:t>
            </a:r>
            <a:r>
              <a:rPr lang="en-US" altLang="ru-RU" sz="2800"/>
              <a:t>N</a:t>
            </a:r>
            <a:endParaRPr lang="ru-RU" altLang="ru-RU" sz="2800"/>
          </a:p>
        </p:txBody>
      </p:sp>
      <p:sp>
        <p:nvSpPr>
          <p:cNvPr id="11277" name="Text Box 1042"/>
          <p:cNvSpPr txBox="1">
            <a:spLocks noChangeArrowheads="1"/>
          </p:cNvSpPr>
          <p:nvPr/>
        </p:nvSpPr>
        <p:spPr bwMode="auto">
          <a:xfrm>
            <a:off x="5717603" y="4238625"/>
            <a:ext cx="717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ru-RU" sz="2800"/>
              <a:t>N</a:t>
            </a:r>
            <a:r>
              <a:rPr lang="ru-RU" altLang="ru-RU" sz="2800"/>
              <a:t>Н</a:t>
            </a:r>
          </a:p>
        </p:txBody>
      </p:sp>
      <p:sp>
        <p:nvSpPr>
          <p:cNvPr id="11278" name="Text Box 1043"/>
          <p:cNvSpPr txBox="1">
            <a:spLocks noChangeArrowheads="1"/>
          </p:cNvSpPr>
          <p:nvPr/>
        </p:nvSpPr>
        <p:spPr bwMode="auto">
          <a:xfrm>
            <a:off x="4380928" y="5286375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/>
              <a:t>Н</a:t>
            </a:r>
            <a:r>
              <a:rPr lang="ru-RU" altLang="ru-RU" sz="2800" baseline="-25000"/>
              <a:t>2</a:t>
            </a:r>
            <a:r>
              <a:rPr lang="ru-RU" altLang="ru-RU" sz="2800"/>
              <a:t>С</a:t>
            </a:r>
          </a:p>
        </p:txBody>
      </p:sp>
      <p:sp>
        <p:nvSpPr>
          <p:cNvPr id="11279" name="Text Box 1044"/>
          <p:cNvSpPr txBox="1">
            <a:spLocks noChangeArrowheads="1"/>
          </p:cNvSpPr>
          <p:nvPr/>
        </p:nvSpPr>
        <p:spPr bwMode="auto">
          <a:xfrm>
            <a:off x="5295328" y="5629275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ru-RU" sz="2800"/>
              <a:t>S</a:t>
            </a:r>
            <a:endParaRPr lang="ru-RU" altLang="ru-RU" sz="2800"/>
          </a:p>
        </p:txBody>
      </p:sp>
      <p:sp>
        <p:nvSpPr>
          <p:cNvPr id="11280" name="Text Box 1045"/>
          <p:cNvSpPr txBox="1">
            <a:spLocks noChangeArrowheads="1"/>
          </p:cNvSpPr>
          <p:nvPr/>
        </p:nvSpPr>
        <p:spPr bwMode="auto">
          <a:xfrm>
            <a:off x="5690616" y="5324475"/>
            <a:ext cx="30241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dirty="0"/>
              <a:t>СН- (СН</a:t>
            </a:r>
            <a:r>
              <a:rPr lang="ru-RU" altLang="ru-RU" sz="2800" baseline="-25000" dirty="0"/>
              <a:t>2</a:t>
            </a:r>
            <a:r>
              <a:rPr lang="ru-RU" altLang="ru-RU" sz="2800" dirty="0"/>
              <a:t>)</a:t>
            </a:r>
            <a:r>
              <a:rPr lang="ru-RU" altLang="ru-RU" sz="2800" baseline="-25000" dirty="0"/>
              <a:t>4</a:t>
            </a:r>
            <a:r>
              <a:rPr lang="ru-RU" altLang="ru-RU" sz="2800" dirty="0"/>
              <a:t>СООН</a:t>
            </a:r>
          </a:p>
        </p:txBody>
      </p:sp>
      <p:cxnSp>
        <p:nvCxnSpPr>
          <p:cNvPr id="11281" name="AutoShape 1049"/>
          <p:cNvCxnSpPr>
            <a:cxnSpLocks noChangeShapeType="1"/>
            <a:stCxn id="11268" idx="3"/>
            <a:endCxn id="11284" idx="2"/>
          </p:cNvCxnSpPr>
          <p:nvPr/>
        </p:nvCxnSpPr>
        <p:spPr bwMode="auto">
          <a:xfrm>
            <a:off x="5700712" y="1723955"/>
            <a:ext cx="261938" cy="959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000F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000F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1548</TotalTime>
  <Words>1559</Words>
  <Application>Microsoft Office PowerPoint</Application>
  <PresentationFormat>Экран (4:3)</PresentationFormat>
  <Paragraphs>346</Paragraphs>
  <Slides>36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2" baseType="lpstr">
      <vt:lpstr>Arial</vt:lpstr>
      <vt:lpstr>Symbol</vt:lpstr>
      <vt:lpstr>Times New Roman</vt:lpstr>
      <vt:lpstr>Wingdings</vt:lpstr>
      <vt:lpstr>Оформление по умолчанию</vt:lpstr>
      <vt:lpstr>Документ</vt:lpstr>
      <vt:lpstr>Тема 2.  Ферменты и их свойства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Коэнзим 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Международная классификация ферментов</vt:lpstr>
      <vt:lpstr>Презентация PowerPoint</vt:lpstr>
      <vt:lpstr>Презентация PowerPoint</vt:lpstr>
      <vt:lpstr>      Характеристика отдельных классов ферментов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6.  Ферменты</dc:title>
  <dc:creator>Эдуард</dc:creator>
  <cp:lastModifiedBy>1</cp:lastModifiedBy>
  <cp:revision>127</cp:revision>
  <dcterms:created xsi:type="dcterms:W3CDTF">1601-01-01T00:00:00Z</dcterms:created>
  <dcterms:modified xsi:type="dcterms:W3CDTF">2020-09-08T07:50:58Z</dcterms:modified>
</cp:coreProperties>
</file>